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5"/>
  </p:notesMasterIdLst>
  <p:sldIdLst>
    <p:sldId id="355" r:id="rId2"/>
    <p:sldId id="510" r:id="rId3"/>
    <p:sldId id="511" r:id="rId4"/>
    <p:sldId id="512" r:id="rId5"/>
    <p:sldId id="513" r:id="rId6"/>
    <p:sldId id="514" r:id="rId7"/>
    <p:sldId id="515" r:id="rId8"/>
    <p:sldId id="516" r:id="rId9"/>
    <p:sldId id="518" r:id="rId10"/>
    <p:sldId id="519" r:id="rId11"/>
    <p:sldId id="520" r:id="rId12"/>
    <p:sldId id="521" r:id="rId13"/>
    <p:sldId id="522" r:id="rId14"/>
    <p:sldId id="523" r:id="rId15"/>
    <p:sldId id="524" r:id="rId16"/>
    <p:sldId id="525" r:id="rId17"/>
    <p:sldId id="526" r:id="rId18"/>
    <p:sldId id="527" r:id="rId19"/>
    <p:sldId id="528" r:id="rId20"/>
    <p:sldId id="529" r:id="rId21"/>
    <p:sldId id="530" r:id="rId22"/>
    <p:sldId id="531" r:id="rId23"/>
    <p:sldId id="532" r:id="rId24"/>
    <p:sldId id="558" r:id="rId25"/>
    <p:sldId id="533" r:id="rId26"/>
    <p:sldId id="556" r:id="rId27"/>
    <p:sldId id="534" r:id="rId28"/>
    <p:sldId id="553" r:id="rId29"/>
    <p:sldId id="554" r:id="rId30"/>
    <p:sldId id="555" r:id="rId31"/>
    <p:sldId id="557" r:id="rId32"/>
    <p:sldId id="535" r:id="rId33"/>
    <p:sldId id="536" r:id="rId34"/>
    <p:sldId id="537" r:id="rId35"/>
    <p:sldId id="538" r:id="rId36"/>
    <p:sldId id="539" r:id="rId37"/>
    <p:sldId id="540" r:id="rId38"/>
    <p:sldId id="541" r:id="rId39"/>
    <p:sldId id="542" r:id="rId40"/>
    <p:sldId id="543" r:id="rId41"/>
    <p:sldId id="544" r:id="rId42"/>
    <p:sldId id="547" r:id="rId43"/>
    <p:sldId id="560" r:id="rId44"/>
    <p:sldId id="559" r:id="rId45"/>
    <p:sldId id="552" r:id="rId46"/>
    <p:sldId id="548" r:id="rId47"/>
    <p:sldId id="550" r:id="rId48"/>
    <p:sldId id="551" r:id="rId49"/>
    <p:sldId id="561" r:id="rId50"/>
    <p:sldId id="562" r:id="rId51"/>
    <p:sldId id="563" r:id="rId52"/>
    <p:sldId id="565" r:id="rId53"/>
    <p:sldId id="566" r:id="rId54"/>
    <p:sldId id="567" r:id="rId55"/>
    <p:sldId id="568" r:id="rId56"/>
    <p:sldId id="583" r:id="rId57"/>
    <p:sldId id="569" r:id="rId58"/>
    <p:sldId id="570" r:id="rId59"/>
    <p:sldId id="571" r:id="rId60"/>
    <p:sldId id="572" r:id="rId61"/>
    <p:sldId id="573" r:id="rId62"/>
    <p:sldId id="574" r:id="rId63"/>
    <p:sldId id="575" r:id="rId64"/>
    <p:sldId id="576" r:id="rId65"/>
    <p:sldId id="577" r:id="rId66"/>
    <p:sldId id="578" r:id="rId67"/>
    <p:sldId id="579" r:id="rId68"/>
    <p:sldId id="580" r:id="rId69"/>
    <p:sldId id="581" r:id="rId70"/>
    <p:sldId id="582" r:id="rId71"/>
    <p:sldId id="584" r:id="rId72"/>
    <p:sldId id="585" r:id="rId73"/>
    <p:sldId id="586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70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BC05F-FEA2-4C15-A32D-7D9357A10F71}" type="datetimeFigureOut">
              <a:rPr lang="hr-HR" smtClean="0"/>
              <a:t>4.4.2021.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D398D-3A99-45CD-9191-54A56DDF05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50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9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8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DAAE-8921-40F0-A1CA-B32858BF860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458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5BDD1-A2E8-4566-9EE9-45C0596417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643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BFF8-0DD4-4F57-A4ED-FFF3F045FC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21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7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9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  <p:sldLayoutId id="2147483734" r:id="rId13"/>
    <p:sldLayoutId id="214748373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Prof.dr.sc. Ante Bagarić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000" dirty="0"/>
              <a:t>OVISNOST</a:t>
            </a:r>
          </a:p>
          <a:p>
            <a:pPr marL="0" indent="0" algn="ctr">
              <a:buNone/>
            </a:pPr>
            <a:r>
              <a:rPr lang="hr-HR" sz="6000" dirty="0"/>
              <a:t>O</a:t>
            </a:r>
          </a:p>
          <a:p>
            <a:pPr marL="0" indent="0" algn="ctr">
              <a:buNone/>
            </a:pPr>
            <a:r>
              <a:rPr lang="hr-HR" sz="6000" dirty="0"/>
              <a:t>KOCKANJU</a:t>
            </a:r>
          </a:p>
        </p:txBody>
      </p:sp>
    </p:spTree>
    <p:extLst>
      <p:ext uri="{BB962C8B-B14F-4D97-AF65-F5344CB8AC3E}">
        <p14:creationId xmlns:p14="http://schemas.microsoft.com/office/powerpoint/2010/main" val="436503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153400" cy="1011238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  Dijagnostički kriteriji </a:t>
            </a:r>
            <a:br>
              <a:rPr lang="hr-HR" altLang="sr-Latn-RS" sz="2100" dirty="0">
                <a:solidFill>
                  <a:srgbClr val="FFFFFF"/>
                </a:solidFill>
                <a:latin typeface="Monotype Corsiva" pitchFamily="66" charset="0"/>
              </a:rPr>
            </a:br>
            <a:endParaRPr lang="hr-HR" altLang="sr-Latn-RS" sz="2100" dirty="0">
              <a:solidFill>
                <a:srgbClr val="FFFFFF"/>
              </a:solidFill>
              <a:latin typeface="Monotype Corsiva" pitchFamily="66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15340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hr-HR" altLang="sr-Latn-RS" sz="2200" b="1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hr-HR" altLang="sr-Latn-RS" sz="2400" dirty="0">
                <a:latin typeface="Times New Roman" pitchFamily="18" charset="0"/>
              </a:rPr>
              <a:t>nemir ili razdražljivost pri pokušaju smanjivanja ili prestanka kockanja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hr-HR" altLang="sr-Latn-RS" sz="24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hr-HR" altLang="sr-Latn-RS" sz="2400" dirty="0">
                <a:latin typeface="Times New Roman" pitchFamily="18" charset="0"/>
              </a:rPr>
              <a:t>kockanje je način bijega od problema ili umanjivanja disforičnog raspoloženja (npr. osjećaja bespomoćnosti, krivnje, anksioznosti ili depresije)</a:t>
            </a:r>
          </a:p>
          <a:p>
            <a:pPr lvl="1" eaLnBrk="1" hangingPunct="1">
              <a:defRPr/>
            </a:pPr>
            <a:endParaRPr lang="hr-HR" altLang="sr-Latn-RS" sz="2400" dirty="0">
              <a:latin typeface="Times New Roman" pitchFamily="18" charset="0"/>
            </a:endParaRPr>
          </a:p>
          <a:p>
            <a:pPr lvl="1" eaLnBrk="1" hangingPunct="1">
              <a:defRPr/>
            </a:pPr>
            <a:r>
              <a:rPr lang="hr-HR" altLang="sr-Latn-RS" sz="2400" dirty="0">
                <a:latin typeface="Times New Roman" pitchFamily="18" charset="0"/>
              </a:rPr>
              <a:t>nakon gubitka novca na kockanju, često se vraćaju sljedećeg dana kako bi ga nadoknadili („lov“ na dugove)</a:t>
            </a:r>
          </a:p>
          <a:p>
            <a:pPr lvl="1" eaLnBrk="1" hangingPunct="1">
              <a:defRPr/>
            </a:pPr>
            <a:endParaRPr lang="hr-HR" altLang="sr-Latn-R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9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Dijagnostički kriteriji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100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lažu članovima obitelji, terapeutu ili drugima kako bi sakrili stupanj uvučenosti u kockanje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počinili su nezakonita djela kao što su krivotvorenje, prijevara, krađa ili pronevjera kako bi financirali kockanje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ugrozili su ili izgubili važnu vezu, posao, obrazovnu ili poslovnu mogućnost zbog kockanja</a:t>
            </a:r>
          </a:p>
          <a:p>
            <a:pPr lvl="1" eaLnBrk="1" hangingPunct="1">
              <a:lnSpc>
                <a:spcPct val="80000"/>
              </a:lnSpc>
            </a:pPr>
            <a:endParaRPr lang="hr-HR" altLang="sr-Latn-RS"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41638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Dijagnostički kriteriji 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154987" cy="4038600"/>
          </a:xfrm>
        </p:spPr>
        <p:txBody>
          <a:bodyPr>
            <a:normAutofit lnSpcReduction="10000"/>
          </a:bodyPr>
          <a:lstStyle/>
          <a:p>
            <a:pPr lvl="1" eaLnBrk="1" hangingPunct="1">
              <a:buFont typeface="Wingdings" pitchFamily="2" charset="2"/>
              <a:buNone/>
            </a:pPr>
            <a:endParaRPr lang="hr-HR" altLang="sr-Latn-RS" sz="1800">
              <a:latin typeface="Times New Roman" pitchFamily="18" charset="0"/>
            </a:endParaRPr>
          </a:p>
          <a:p>
            <a:pPr lvl="1" eaLnBrk="1" hangingPunct="1"/>
            <a:r>
              <a:rPr lang="hr-HR" altLang="sr-Latn-RS" sz="2400">
                <a:latin typeface="Times New Roman" pitchFamily="18" charset="0"/>
              </a:rPr>
              <a:t>oslanjaju se na druge za nabavljanje novca kojim bi si olakšali očajnu financijsku situaciju prouzročenu kockanjem</a:t>
            </a:r>
          </a:p>
          <a:p>
            <a:pPr lvl="1" eaLnBrk="1" hangingPunct="1">
              <a:buFont typeface="Wingdings" pitchFamily="2" charset="2"/>
              <a:buNone/>
            </a:pPr>
            <a:endParaRPr lang="hr-HR" altLang="sr-Latn-RS" sz="2400">
              <a:latin typeface="Times New Roman" pitchFamily="18" charset="0"/>
            </a:endParaRPr>
          </a:p>
          <a:p>
            <a:pPr lvl="1" eaLnBrk="1" hangingPunct="1"/>
            <a:r>
              <a:rPr lang="hr-HR" altLang="sr-Latn-RS" sz="2400">
                <a:latin typeface="Times New Roman" pitchFamily="18" charset="0"/>
              </a:rPr>
              <a:t>Kockanje nije bolje opisano kao Manična epizoda.</a:t>
            </a:r>
          </a:p>
          <a:p>
            <a:pPr lvl="1" eaLnBrk="1" hangingPunct="1"/>
            <a:endParaRPr lang="hr-HR" altLang="sr-Latn-RS" sz="2400">
              <a:latin typeface="Times New Roman" pitchFamily="18" charset="0"/>
            </a:endParaRPr>
          </a:p>
          <a:p>
            <a:pPr lvl="1" eaLnBrk="1" hangingPunct="1"/>
            <a:endParaRPr lang="hr-HR" altLang="sr-Latn-RS" sz="2400">
              <a:latin typeface="Times New Roman" pitchFamily="18" charset="0"/>
            </a:endParaRPr>
          </a:p>
          <a:p>
            <a:pPr lvl="1" eaLnBrk="1" hangingPunct="1"/>
            <a:r>
              <a:rPr lang="hr-HR" altLang="sr-Latn-RS" sz="2400" u="sng">
                <a:latin typeface="Times New Roman" pitchFamily="18" charset="0"/>
              </a:rPr>
              <a:t>Ovi operacionalizirani kriteriji imaju dobru pouzdanost, replikabilnost i senzitivnost</a:t>
            </a:r>
            <a:r>
              <a:rPr lang="hr-HR" altLang="sr-Latn-RS" sz="2400">
                <a:latin typeface="Times New Roman" pitchFamily="18" charset="0"/>
              </a:rPr>
              <a:t>.</a:t>
            </a:r>
          </a:p>
          <a:p>
            <a:pPr eaLnBrk="1" hangingPunct="1"/>
            <a:endParaRPr lang="hr-HR" altLang="sr-Latn-RS" sz="1800"/>
          </a:p>
          <a:p>
            <a:pPr eaLnBrk="1" hangingPunct="1"/>
            <a:endParaRPr lang="hr-HR" altLang="sr-Latn-RS" sz="1800"/>
          </a:p>
        </p:txBody>
      </p:sp>
    </p:spTree>
    <p:extLst>
      <p:ext uri="{BB962C8B-B14F-4D97-AF65-F5344CB8AC3E}">
        <p14:creationId xmlns:p14="http://schemas.microsoft.com/office/powerpoint/2010/main" val="339512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21" name="Picture 9" descr="images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75" y="2808288"/>
            <a:ext cx="1238250" cy="790575"/>
          </a:xfrm>
          <a:noFill/>
        </p:spPr>
      </p:pic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73075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Vrste igara na sreću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819275"/>
            <a:ext cx="3856038" cy="4025900"/>
          </a:xfrm>
        </p:spPr>
        <p:txBody>
          <a:bodyPr/>
          <a:lstStyle/>
          <a:p>
            <a:pPr eaLnBrk="1" hangingPunct="1"/>
            <a:r>
              <a:rPr lang="hr-HR" altLang="sr-Latn-RS" sz="1800">
                <a:latin typeface="Times New Roman" pitchFamily="18" charset="0"/>
              </a:rPr>
              <a:t>Karte (poker, blackjack, baccarat)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Utrke konja i pasa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Sportske kladionice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Kocke (craps i ostalo)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Casino kockanje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Lotto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Bingo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Igre vještina (kuglanje, golf)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Burzovno mešetarenje (kratke prodaje) </a:t>
            </a:r>
          </a:p>
          <a:p>
            <a:pPr eaLnBrk="1" hangingPunct="1"/>
            <a:r>
              <a:rPr lang="hr-HR" altLang="sr-Latn-RS" sz="1800">
                <a:latin typeface="Times New Roman" pitchFamily="18" charset="0"/>
              </a:rPr>
              <a:t>Video terminali (poker, slots) </a:t>
            </a:r>
          </a:p>
          <a:p>
            <a:pPr eaLnBrk="1" hangingPunct="1"/>
            <a:endParaRPr lang="hr-HR" altLang="sr-Latn-RS" sz="1800">
              <a:latin typeface="Times New Roman" pitchFamily="18" charset="0"/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41913" y="1841500"/>
            <a:ext cx="4002087" cy="40401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Internet kockanje (online casino)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Klađenje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Video Poker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American Roulette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European Roulette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Caribbean poker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Pai Gow Poker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Sic Bo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1800">
                <a:latin typeface="Times New Roman" pitchFamily="18" charset="0"/>
              </a:rPr>
              <a:t>Casino War </a:t>
            </a:r>
          </a:p>
        </p:txBody>
      </p:sp>
    </p:spTree>
    <p:extLst>
      <p:ext uri="{BB962C8B-B14F-4D97-AF65-F5344CB8AC3E}">
        <p14:creationId xmlns:p14="http://schemas.microsoft.com/office/powerpoint/2010/main" val="35347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4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4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 build="p"/>
      <p:bldP spid="645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CAWP6N4T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5025" y="587375"/>
            <a:ext cx="1744663" cy="1138238"/>
          </a:xfrm>
        </p:spPr>
      </p:pic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73075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3400" dirty="0">
                <a:solidFill>
                  <a:srgbClr val="FFFFFF"/>
                </a:solidFill>
                <a:latin typeface="Monotype Corsiva" pitchFamily="66" charset="0"/>
              </a:rPr>
              <a:t>Povijest</a:t>
            </a:r>
            <a:r>
              <a:rPr lang="hr-HR" altLang="sr-Latn-RS" sz="3400" dirty="0">
                <a:solidFill>
                  <a:schemeClr val="bg1"/>
                </a:solidFill>
                <a:latin typeface="Monotype Corsiva" pitchFamily="66" charset="0"/>
              </a:rPr>
              <a:t> kockanja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9050" y="2103438"/>
            <a:ext cx="7854950" cy="4027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3600">
                <a:latin typeface="Times New Roman" pitchFamily="18" charset="0"/>
              </a:rPr>
              <a:t>Kockanje postoji dugi niz godina i u kulturama gotovo svih civilizacija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36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3600">
                <a:latin typeface="Times New Roman" pitchFamily="18" charset="0"/>
              </a:rPr>
              <a:t>Artefakti kockanja potječu iz drevne Kine (2300 g. prije nove ere), Indije, Egipta i Rima. </a:t>
            </a:r>
            <a:br>
              <a:rPr lang="hr-HR" altLang="sr-Latn-RS" sz="3600">
                <a:latin typeface="Times New Roman" pitchFamily="18" charset="0"/>
              </a:rPr>
            </a:br>
            <a:endParaRPr lang="hr-HR" altLang="sr-Latn-RS" sz="36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2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 descr="CAWP6N4T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5025" y="587375"/>
            <a:ext cx="1744663" cy="1138238"/>
          </a:xfrm>
        </p:spPr>
      </p:pic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5200" y="404813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3400" dirty="0">
                <a:solidFill>
                  <a:srgbClr val="FFFFFF"/>
                </a:solidFill>
                <a:latin typeface="Monotype Corsiva" pitchFamily="66" charset="0"/>
              </a:rPr>
              <a:t>Povijest</a:t>
            </a:r>
            <a:r>
              <a:rPr lang="hr-HR" altLang="sr-Latn-RS" sz="3400" dirty="0">
                <a:solidFill>
                  <a:schemeClr val="bg1"/>
                </a:solidFill>
                <a:latin typeface="Monotype Corsiva" pitchFamily="66" charset="0"/>
              </a:rPr>
              <a:t> kockanja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89050" y="2103438"/>
            <a:ext cx="7854950" cy="4027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z="22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Set željeznih kocki datira 1500 godina prije nove ere, vjerojatno iz Tebe, a specifični zapisi o kockanju nađeni su i u Keopsovoj piramidi.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Najstarija kockarska igra je baš s kockama- bacali su ih Marco Polo, stari Egipćani, stari Grci, američki Indijanci, Azteci i Maye, afrikanci, Eskimi…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8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Povijest</a:t>
            </a:r>
            <a:r>
              <a:rPr lang="sr-Latn-CS" altLang="sr-Latn-RS" dirty="0">
                <a:solidFill>
                  <a:schemeClr val="bg1"/>
                </a:solidFill>
              </a:rPr>
              <a:t> kockanja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>
                <a:latin typeface="Times New Roman" pitchFamily="18" charset="0"/>
              </a:rPr>
              <a:t>Prve zapise o kockanju nalazimo u ranom 14. vijeku. Kralj Henry VIII od Engleske, otkriva da njegovi vojnici troše novac češće kockajući nego radeći i trenirajući. </a:t>
            </a:r>
            <a:br>
              <a:rPr lang="hr-HR" altLang="sr-Latn-RS" sz="2800">
                <a:latin typeface="Times New Roman" pitchFamily="18" charset="0"/>
              </a:rPr>
            </a:b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800">
                <a:latin typeface="Times New Roman" pitchFamily="18" charset="0"/>
              </a:rPr>
              <a:t>Ideja o blackjack-u i pokeru s papirnatim novcem opisana je u Kini oko 900. godine poslije Krista.</a:t>
            </a:r>
            <a:br>
              <a:rPr lang="hr-HR" altLang="sr-Latn-RS" sz="2800">
                <a:latin typeface="Times New Roman" pitchFamily="18" charset="0"/>
              </a:rPr>
            </a:b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800">
                <a:latin typeface="Times New Roman" pitchFamily="18" charset="0"/>
              </a:rPr>
              <a:t>Loto je utemeljen 1700 godine u britanskoj koloniji Later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6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Epidemiologija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80% osoba u USA je kockalo barem jedanput tijekom života</a:t>
            </a:r>
          </a:p>
          <a:p>
            <a:pPr eaLnBrk="1" hangingPunct="1"/>
            <a:r>
              <a:rPr lang="hr-HR" altLang="sr-Latn-RS"/>
              <a:t>USA – aktualno, dva milijuna ovisnika o kockanju</a:t>
            </a:r>
          </a:p>
          <a:p>
            <a:pPr eaLnBrk="1" hangingPunct="1"/>
            <a:r>
              <a:rPr lang="hr-HR" altLang="sr-Latn-RS"/>
              <a:t> industrija kockanja u USA - 550 mld dolara godišnje</a:t>
            </a:r>
          </a:p>
        </p:txBody>
      </p:sp>
    </p:spTree>
    <p:extLst>
      <p:ext uri="{BB962C8B-B14F-4D97-AF65-F5344CB8AC3E}">
        <p14:creationId xmlns:p14="http://schemas.microsoft.com/office/powerpoint/2010/main" val="463469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Prevalencija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4000">
                <a:latin typeface="Times New Roman" pitchFamily="18" charset="0"/>
              </a:rPr>
              <a:t>Prema dostupnim podacima </a:t>
            </a:r>
            <a:r>
              <a:rPr lang="hr-HR" altLang="sr-Latn-RS" sz="4000" u="sng">
                <a:latin typeface="Times New Roman" pitchFamily="18" charset="0"/>
              </a:rPr>
              <a:t>prevalencija</a:t>
            </a:r>
            <a:r>
              <a:rPr lang="hr-HR" altLang="sr-Latn-RS" sz="4000">
                <a:latin typeface="Times New Roman" pitchFamily="18" charset="0"/>
              </a:rPr>
              <a:t> ovisnosti o kockanju mogla bi iznositi </a:t>
            </a:r>
            <a:r>
              <a:rPr lang="hr-HR" altLang="sr-Latn-RS" sz="4000" b="1">
                <a:latin typeface="Times New Roman" pitchFamily="18" charset="0"/>
              </a:rPr>
              <a:t>1-3 %</a:t>
            </a:r>
            <a:r>
              <a:rPr lang="hr-HR" altLang="sr-Latn-RS" sz="4000">
                <a:latin typeface="Times New Roman" pitchFamily="18" charset="0"/>
              </a:rPr>
              <a:t> populacije odraslih.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40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4000">
                <a:latin typeface="Times New Roman" pitchFamily="18" charset="0"/>
              </a:rPr>
              <a:t>Postoje </a:t>
            </a:r>
            <a:r>
              <a:rPr lang="hr-HR" altLang="sr-Latn-RS" sz="4000" u="sng">
                <a:latin typeface="Times New Roman" pitchFamily="18" charset="0"/>
              </a:rPr>
              <a:t>kulturološke razlike</a:t>
            </a:r>
            <a:r>
              <a:rPr lang="hr-HR" altLang="sr-Latn-RS" sz="4000">
                <a:latin typeface="Times New Roman" pitchFamily="18" charset="0"/>
              </a:rPr>
              <a:t> u prevalenciji i tipu kockanja (npr. borbe pijetlova, utrke konja, burza).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4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7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Prevalencija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4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Približno </a:t>
            </a:r>
            <a:r>
              <a:rPr lang="hr-HR" altLang="sr-Latn-RS" u="sng">
                <a:latin typeface="Times New Roman" pitchFamily="18" charset="0"/>
              </a:rPr>
              <a:t>jedna trećina</a:t>
            </a:r>
            <a:r>
              <a:rPr lang="hr-HR" altLang="sr-Latn-RS">
                <a:latin typeface="Times New Roman" pitchFamily="18" charset="0"/>
              </a:rPr>
              <a:t> ovisnika o kockanju jesu </a:t>
            </a:r>
            <a:r>
              <a:rPr lang="hr-HR" altLang="sr-Latn-RS" u="sng">
                <a:latin typeface="Times New Roman" pitchFamily="18" charset="0"/>
              </a:rPr>
              <a:t>žene</a:t>
            </a:r>
            <a:r>
              <a:rPr lang="hr-HR" altLang="sr-Latn-RS">
                <a:latin typeface="Times New Roman" pitchFamily="18" charset="0"/>
              </a:rPr>
              <a:t>. Žene s tim poremećajem sklonije su depresiji i kockanju kao načinu bijega.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Žene su premalo zastupljene u programima liječenja. To može biti posljedica veće društvene stigme koja prati žene kockare.</a:t>
            </a:r>
          </a:p>
        </p:txBody>
      </p:sp>
    </p:spTree>
    <p:extLst>
      <p:ext uri="{BB962C8B-B14F-4D97-AF65-F5344CB8AC3E}">
        <p14:creationId xmlns:p14="http://schemas.microsoft.com/office/powerpoint/2010/main" val="240537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Naziv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Patološko kockanje</a:t>
            </a:r>
          </a:p>
          <a:p>
            <a:pPr eaLnBrk="1" hangingPunct="1"/>
            <a:endParaRPr lang="hr-HR" altLang="sr-Latn-RS"/>
          </a:p>
          <a:p>
            <a:pPr eaLnBrk="1" hangingPunct="1"/>
            <a:r>
              <a:rPr lang="hr-HR" altLang="sr-Latn-RS"/>
              <a:t>Kompulzivno kockanje</a:t>
            </a:r>
          </a:p>
          <a:p>
            <a:pPr eaLnBrk="1" hangingPunct="1"/>
            <a:endParaRPr lang="hr-HR" altLang="sr-Latn-RS"/>
          </a:p>
          <a:p>
            <a:pPr eaLnBrk="1" hangingPunct="1"/>
            <a:r>
              <a:rPr lang="hr-HR" altLang="sr-Latn-RS"/>
              <a:t>Ovisnost o kockanju</a:t>
            </a:r>
          </a:p>
          <a:p>
            <a:pPr eaLnBrk="1" hangingPunct="1"/>
            <a:endParaRPr lang="hr-HR" altLang="sr-Latn-RS"/>
          </a:p>
          <a:p>
            <a:pPr eaLnBrk="1" hangingPunct="1"/>
            <a:r>
              <a:rPr lang="hr-HR" altLang="sr-Latn-RS"/>
              <a:t>Problemsko kockanje</a:t>
            </a:r>
          </a:p>
        </p:txBody>
      </p:sp>
    </p:spTree>
    <p:extLst>
      <p:ext uri="{BB962C8B-B14F-4D97-AF65-F5344CB8AC3E}">
        <p14:creationId xmlns:p14="http://schemas.microsoft.com/office/powerpoint/2010/main" val="1692293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848600" cy="1152525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Etiologija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81534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Etiologija ovisnosti o kockanju se još istražuje.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Treba isključiti manične epizode u prošlosti, kao i endokrinološke poremećaje.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Ponekad postoji anamneza druge ovisnosti. Alkohol kod bolesnika s poremećajem kontrole poriva dodatno smanjuje mogućnost samokontrole (dezinhibicija). </a:t>
            </a:r>
            <a:br>
              <a:rPr lang="hr-HR" altLang="sr-Latn-RS" sz="1800" dirty="0">
                <a:latin typeface="Times New Roman" pitchFamily="18" charset="0"/>
              </a:rPr>
            </a:br>
            <a:endParaRPr lang="hr-HR" altLang="sr-Latn-RS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848600" cy="1152525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Etiologija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16113"/>
            <a:ext cx="81534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z="1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Utvrđeno je da su obiteljska sklonost kockanju i ovisnost o alkoholu ili drugim supstancama češći među roditeljima osoba s ovisnosti o kockanju nego u općoj populaciji. </a:t>
            </a:r>
            <a:br>
              <a:rPr lang="hr-HR" altLang="sr-Latn-RS" dirty="0">
                <a:latin typeface="Times New Roman" pitchFamily="18" charset="0"/>
              </a:rPr>
            </a:br>
            <a:endParaRPr lang="hr-HR" altLang="sr-Latn-RS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Oko 25% kockara ima roditelje koji su vjerojatno također bili ovisnici o kockanju.</a:t>
            </a:r>
            <a:br>
              <a:rPr lang="hr-HR" altLang="sr-Latn-RS" dirty="0">
                <a:latin typeface="Times New Roman" pitchFamily="18" charset="0"/>
              </a:rPr>
            </a:br>
            <a:endParaRPr lang="hr-HR" altLang="sr-Latn-RS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PTSP</a:t>
            </a:r>
            <a:br>
              <a:rPr lang="hr-HR" altLang="sr-Latn-RS" dirty="0">
                <a:latin typeface="Times New Roman" pitchFamily="18" charset="0"/>
              </a:rPr>
            </a:br>
            <a:endParaRPr lang="hr-HR" altLang="sr-Latn-R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2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8064500" cy="723900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Etiologija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153400" cy="4598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z="22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kockari imaju nesvjesnu želju za gubitkom te  kockaju kako bi se riješili nesvjesne krivnje ili nesvjesne potrebe za doživljavanjem kazne, što je u podlozi depresije.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800">
                <a:latin typeface="Times New Roman" pitchFamily="18" charset="0"/>
              </a:rPr>
              <a:t>	</a:t>
            </a:r>
            <a:r>
              <a:rPr lang="vi-VN" altLang="sr-Latn-RS" sz="2800">
                <a:latin typeface="Times New Roman" pitchFamily="18" charset="0"/>
              </a:rPr>
              <a:t>narcističke ličnosti čije ih grandiozne i omnipotentne fantazije dovode do uvjerenja kako mogu kontrolirati događaje i čak predvidjeti njihov ishod.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Etiologija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200" b="1" dirty="0">
                <a:latin typeface="Times New Roman" pitchFamily="18" charset="0"/>
              </a:rPr>
              <a:t>Bihevioralni</a:t>
            </a:r>
            <a:r>
              <a:rPr lang="hr-HR" altLang="sr-Latn-RS" sz="2200" dirty="0">
                <a:latin typeface="Times New Roman" pitchFamily="18" charset="0"/>
              </a:rPr>
              <a:t> teoretičari vide u nekontroliranom kockanju neprilagođeno ponašanje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2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dirty="0">
                <a:latin typeface="Times New Roman" pitchFamily="18" charset="0"/>
              </a:rPr>
              <a:t> dok </a:t>
            </a:r>
            <a:r>
              <a:rPr lang="hr-HR" altLang="sr-Latn-RS" sz="2200" b="1" dirty="0">
                <a:latin typeface="Times New Roman" pitchFamily="18" charset="0"/>
              </a:rPr>
              <a:t>kognitivni</a:t>
            </a:r>
            <a:r>
              <a:rPr lang="hr-HR" altLang="sr-Latn-RS" sz="2200" dirty="0">
                <a:latin typeface="Times New Roman" pitchFamily="18" charset="0"/>
              </a:rPr>
              <a:t> terapeuti pretpostavljaju da kockari trpe od brojnih grešaka percepcije koje remete lokus kontrole. </a:t>
            </a:r>
            <a:endParaRPr lang="hr-HR" altLang="sr-Latn-RS" sz="22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6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B658-7BF4-4D2C-919E-D1A8AB9B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Ovisnici o kockanju 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11F72-1806-437A-885D-3F9DF8BFD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Neodgovorni</a:t>
            </a:r>
          </a:p>
          <a:p>
            <a:endParaRPr lang="hr-HR" dirty="0"/>
          </a:p>
          <a:p>
            <a:r>
              <a:rPr lang="hr-HR" dirty="0"/>
              <a:t>Neinteligentni</a:t>
            </a:r>
          </a:p>
          <a:p>
            <a:endParaRPr lang="hr-HR" dirty="0"/>
          </a:p>
          <a:p>
            <a:r>
              <a:rPr lang="hr-HR" dirty="0"/>
              <a:t>Slabe volje</a:t>
            </a:r>
          </a:p>
          <a:p>
            <a:endParaRPr lang="hr-HR" dirty="0"/>
          </a:p>
          <a:p>
            <a:r>
              <a:rPr lang="hr-HR" dirty="0"/>
              <a:t>Ipak – ovisnost je bolest</a:t>
            </a:r>
          </a:p>
        </p:txBody>
      </p:sp>
    </p:spTree>
    <p:extLst>
      <p:ext uri="{BB962C8B-B14F-4D97-AF65-F5344CB8AC3E}">
        <p14:creationId xmlns:p14="http://schemas.microsoft.com/office/powerpoint/2010/main" val="15162512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Rizični</a:t>
            </a:r>
            <a:r>
              <a:rPr lang="hr-HR" altLang="sr-Latn-RS" sz="4000" dirty="0">
                <a:solidFill>
                  <a:schemeClr val="bg1"/>
                </a:solidFill>
                <a:latin typeface="Arial" charset="0"/>
                <a:cs typeface="Arial" charset="0"/>
              </a:rPr>
              <a:t>-spolktori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Muškarci:žene 2:1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Žene razvijaju ovisnost kasnije, ali brže.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Ipak razlike se smanjuju.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hr-HR" altLang="sr-Latn-R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Rizični-dob</a:t>
            </a:r>
            <a:r>
              <a:rPr lang="hr-HR" altLang="sr-Latn-RS" sz="4000" dirty="0">
                <a:solidFill>
                  <a:schemeClr val="bg1"/>
                </a:solidFill>
                <a:latin typeface="Arial" charset="0"/>
                <a:cs typeface="Arial" charset="0"/>
              </a:rPr>
              <a:t> - dobaktori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 u="sng" dirty="0">
                <a:latin typeface="Arial" charset="0"/>
                <a:cs typeface="Arial" charset="0"/>
              </a:rPr>
              <a:t>Adolescenti</a:t>
            </a:r>
            <a:r>
              <a:rPr lang="hr-HR" altLang="sr-Latn-RS" sz="2800" dirty="0">
                <a:latin typeface="Arial" charset="0"/>
                <a:cs typeface="Arial" charset="0"/>
              </a:rPr>
              <a:t> su rizični zbog prirode razvoja (3.9% patoloških, 9.5% problematičnih)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 u="sng" dirty="0">
                <a:latin typeface="Arial" charset="0"/>
                <a:cs typeface="Arial" charset="0"/>
              </a:rPr>
              <a:t>Stariji</a:t>
            </a:r>
            <a:r>
              <a:rPr lang="hr-HR" altLang="sr-Latn-RS" sz="2800" dirty="0">
                <a:latin typeface="Arial" charset="0"/>
                <a:cs typeface="Arial" charset="0"/>
              </a:rPr>
              <a:t> (&gt;65 g.)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 se češće viđaju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rekreiraju se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patološko kockanje čini i veću štetu u manje vremena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dosadno im je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imaju fiksni priljev sredstava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>
                <a:latin typeface="Arial" charset="0"/>
                <a:cs typeface="Arial" charset="0"/>
              </a:rPr>
              <a:t>kritična je i kognitivna procjena</a:t>
            </a:r>
          </a:p>
        </p:txBody>
      </p:sp>
    </p:spTree>
    <p:extLst>
      <p:ext uri="{BB962C8B-B14F-4D97-AF65-F5344CB8AC3E}">
        <p14:creationId xmlns:p14="http://schemas.microsoft.com/office/powerpoint/2010/main" val="20797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Povećan rizik</a:t>
            </a:r>
            <a:r>
              <a:rPr lang="hr-HR" altLang="sr-Latn-RS" sz="4000" dirty="0">
                <a:solidFill>
                  <a:schemeClr val="bg1"/>
                </a:solidFill>
                <a:latin typeface="Arial" charset="0"/>
                <a:cs typeface="Arial" charset="0"/>
              </a:rPr>
              <a:t>veRizični faktori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3600" dirty="0">
                <a:latin typeface="Arial" charset="0"/>
                <a:cs typeface="Arial" charset="0"/>
              </a:rPr>
              <a:t>Vrsta radnog mjesta - zaposlenici u Casinima (oko 2% ih ima problem), vojnici, zatvorenici</a:t>
            </a:r>
            <a:br>
              <a:rPr lang="hr-HR" altLang="sr-Latn-RS" sz="3600" dirty="0">
                <a:latin typeface="Arial" charset="0"/>
                <a:cs typeface="Arial" charset="0"/>
              </a:rPr>
            </a:br>
            <a:endParaRPr lang="hr-HR" altLang="sr-Latn-RS" sz="36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3600" dirty="0">
                <a:latin typeface="Arial" charset="0"/>
                <a:cs typeface="Arial" charset="0"/>
              </a:rPr>
              <a:t>Stres</a:t>
            </a:r>
            <a:br>
              <a:rPr lang="hr-HR" altLang="sr-Latn-RS" sz="3600" dirty="0">
                <a:latin typeface="Arial" charset="0"/>
                <a:cs typeface="Arial" charset="0"/>
              </a:rPr>
            </a:br>
            <a:endParaRPr lang="hr-HR" altLang="sr-Latn-RS" sz="36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3600" dirty="0">
                <a:latin typeface="Arial" charset="0"/>
                <a:cs typeface="Arial" charset="0"/>
              </a:rPr>
              <a:t>Dostupnost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3600" dirty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pl-PL" altLang="sr-Latn-RS" sz="3600" dirty="0">
                <a:latin typeface="Arial" charset="0"/>
                <a:cs typeface="Arial" charset="0"/>
              </a:rPr>
              <a:t>Kulturalni faktori - npr. Azijati (ne znaju jezik)</a:t>
            </a:r>
            <a:endParaRPr lang="hr-HR" altLang="sr-Latn-R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F875-7F96-455C-9EE7-25C77106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Povećan rizik – psihički poremećaji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E20A-377B-4578-B861-4F8C772A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ovisnost o psihoaktivnim tvarima</a:t>
            </a:r>
          </a:p>
          <a:p>
            <a:endParaRPr lang="hr-HR" dirty="0"/>
          </a:p>
          <a:p>
            <a:r>
              <a:rPr lang="hr-HR" dirty="0"/>
              <a:t>pormećaj ličnosti</a:t>
            </a:r>
          </a:p>
          <a:p>
            <a:endParaRPr lang="hr-HR" dirty="0"/>
          </a:p>
          <a:p>
            <a:r>
              <a:rPr lang="hr-HR" dirty="0"/>
              <a:t>depresija, anksioznost</a:t>
            </a:r>
          </a:p>
          <a:p>
            <a:endParaRPr lang="hr-HR" dirty="0"/>
          </a:p>
          <a:p>
            <a:r>
              <a:rPr lang="hr-HR" dirty="0"/>
              <a:t>bipolarni poremećaj</a:t>
            </a:r>
          </a:p>
          <a:p>
            <a:endParaRPr lang="hr-HR" dirty="0"/>
          </a:p>
          <a:p>
            <a:r>
              <a:rPr lang="en-US" dirty="0"/>
              <a:t>OCD</a:t>
            </a:r>
            <a:r>
              <a:rPr lang="hr-HR" dirty="0"/>
              <a:t>, </a:t>
            </a:r>
            <a:r>
              <a:rPr lang="en-US" dirty="0"/>
              <a:t>ADHD</a:t>
            </a:r>
          </a:p>
        </p:txBody>
      </p:sp>
    </p:spTree>
    <p:extLst>
      <p:ext uri="{BB962C8B-B14F-4D97-AF65-F5344CB8AC3E}">
        <p14:creationId xmlns:p14="http://schemas.microsoft.com/office/powerpoint/2010/main" val="2260573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F875-7F96-455C-9EE7-25C77106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Povećan rizik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E20A-377B-4578-B861-4F8C772A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Član obitelji</a:t>
            </a:r>
          </a:p>
          <a:p>
            <a:endParaRPr lang="hr-HR" dirty="0"/>
          </a:p>
          <a:p>
            <a:r>
              <a:rPr lang="hr-HR" dirty="0"/>
              <a:t>Partner</a:t>
            </a:r>
          </a:p>
          <a:p>
            <a:endParaRPr lang="hr-HR" dirty="0"/>
          </a:p>
          <a:p>
            <a:r>
              <a:rPr lang="hr-HR" dirty="0"/>
              <a:t>Prijatelj</a:t>
            </a:r>
          </a:p>
        </p:txBody>
      </p:sp>
    </p:spTree>
    <p:extLst>
      <p:ext uri="{BB962C8B-B14F-4D97-AF65-F5344CB8AC3E}">
        <p14:creationId xmlns:p14="http://schemas.microsoft.com/office/powerpoint/2010/main" val="4270869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Klasifikacija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200" dirty="0">
                <a:latin typeface="Arial" charset="0"/>
                <a:cs typeface="Arial" charset="0"/>
              </a:rPr>
              <a:t>Ovisnost o kockanju treba razlučiti od društvenog i profesionalnog kockanja.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b="1" u="sng" dirty="0">
                <a:latin typeface="Arial" charset="0"/>
                <a:cs typeface="Arial" charset="0"/>
              </a:rPr>
              <a:t>Društveno (socijalni tip) </a:t>
            </a:r>
            <a:r>
              <a:rPr lang="hr-HR" altLang="sr-Latn-RS" sz="2200" dirty="0">
                <a:latin typeface="Arial" charset="0"/>
                <a:cs typeface="Arial" charset="0"/>
              </a:rPr>
              <a:t>kockanje je tipično među prijateljima ili kolegama i traje kroz ograničeno razdoblje, s predviđenim i prihvatljivim gubicima. Dakle, oni toleriraju gubitke. </a:t>
            </a:r>
            <a:br>
              <a:rPr lang="hr-HR" altLang="sr-Latn-RS" sz="2200" dirty="0">
                <a:latin typeface="Arial" charset="0"/>
                <a:cs typeface="Arial" charset="0"/>
              </a:rPr>
            </a:br>
            <a:br>
              <a:rPr lang="hr-HR" altLang="sr-Latn-RS" sz="2200" dirty="0">
                <a:latin typeface="Arial" charset="0"/>
                <a:cs typeface="Arial" charset="0"/>
              </a:rPr>
            </a:br>
            <a:endParaRPr lang="hr-HR" altLang="sr-Latn-R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200" u="sng" dirty="0">
                <a:latin typeface="Arial" charset="0"/>
                <a:cs typeface="Arial" charset="0"/>
              </a:rPr>
              <a:t>U </a:t>
            </a:r>
            <a:r>
              <a:rPr lang="hr-HR" altLang="sr-Latn-RS" sz="2200" b="1" u="sng" dirty="0">
                <a:latin typeface="Arial" charset="0"/>
                <a:cs typeface="Arial" charset="0"/>
              </a:rPr>
              <a:t>profesionalnom </a:t>
            </a:r>
            <a:r>
              <a:rPr lang="hr-HR" altLang="sr-Latn-RS" sz="2200" dirty="0">
                <a:latin typeface="Arial" charset="0"/>
                <a:cs typeface="Arial" charset="0"/>
              </a:rPr>
              <a:t>kockanju rizici su ograničeni, a stega je bitna. Neke osobe mogu imati probleme povezane s kockanjem (npr. kratkotrajan "lov na gubitke" ili gubitak kontrole) koji ne zadovoljavaju u potpunosti kriterije za ovisnost o kockanju. </a:t>
            </a:r>
          </a:p>
        </p:txBody>
      </p:sp>
    </p:spTree>
    <p:extLst>
      <p:ext uri="{BB962C8B-B14F-4D97-AF65-F5344CB8AC3E}">
        <p14:creationId xmlns:p14="http://schemas.microsoft.com/office/powerpoint/2010/main" val="342803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F875-7F96-455C-9EE7-25C77106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Povećan rizik- lijekovi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E20A-377B-4578-B861-4F8C772A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Lijekovi za M. Parkinson</a:t>
            </a:r>
          </a:p>
          <a:p>
            <a:endParaRPr lang="hr-HR" dirty="0"/>
          </a:p>
          <a:p>
            <a:r>
              <a:rPr lang="hr-HR" dirty="0"/>
              <a:t>D</a:t>
            </a:r>
            <a:r>
              <a:rPr lang="en-US" dirty="0" err="1"/>
              <a:t>opamin</a:t>
            </a:r>
            <a:r>
              <a:rPr lang="en-US" dirty="0"/>
              <a:t> agonist</a:t>
            </a:r>
            <a:r>
              <a:rPr lang="hr-HR" dirty="0"/>
              <a:t>i – rijetka nuspojava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60873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F875-7F96-455C-9EE7-25C77106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Povećan rizik- karakteristike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0E20A-377B-4578-B861-4F8C772A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Visoko kompetitivni</a:t>
            </a:r>
          </a:p>
          <a:p>
            <a:endParaRPr lang="hr-HR" dirty="0"/>
          </a:p>
          <a:p>
            <a:r>
              <a:rPr lang="hr-HR" dirty="0"/>
              <a:t>Radoholičari</a:t>
            </a:r>
          </a:p>
          <a:p>
            <a:endParaRPr lang="hr-HR" dirty="0"/>
          </a:p>
          <a:p>
            <a:r>
              <a:rPr lang="hr-HR" dirty="0"/>
              <a:t>Impulzivni</a:t>
            </a:r>
          </a:p>
          <a:p>
            <a:endParaRPr lang="hr-HR" dirty="0"/>
          </a:p>
          <a:p>
            <a:r>
              <a:rPr lang="hr-HR" dirty="0"/>
              <a:t>Nemirni</a:t>
            </a:r>
          </a:p>
        </p:txBody>
      </p:sp>
    </p:spTree>
    <p:extLst>
      <p:ext uri="{BB962C8B-B14F-4D97-AF65-F5344CB8AC3E}">
        <p14:creationId xmlns:p14="http://schemas.microsoft.com/office/powerpoint/2010/main" val="1507162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58788"/>
            <a:ext cx="7999413" cy="912812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Tijek</a:t>
            </a:r>
            <a:r>
              <a:rPr lang="hr-HR" altLang="sr-Latn-RS" sz="3000" dirty="0">
                <a:solidFill>
                  <a:schemeClr val="bg1"/>
                </a:solidFill>
                <a:latin typeface="Arial" charset="0"/>
                <a:cs typeface="Arial" charset="0"/>
              </a:rPr>
              <a:t> poremećaja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>
                <a:latin typeface="Times New Roman" pitchFamily="18" charset="0"/>
              </a:rPr>
              <a:t>Ovisnost o kockanju tipično počinje u ranoj adolescenciji kod muškaraca, a kasnije u životu kod žena (20-40 godina).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hr-HR" altLang="sr-Latn-RS" sz="2800" dirty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>
                <a:latin typeface="Times New Roman" pitchFamily="18" charset="0"/>
              </a:rPr>
              <a:t>Iako se neke osobe „ulove“ već pri prvom pokušaju, za većinu tijek je više šuljajući.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8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800" dirty="0">
                <a:latin typeface="Times New Roman" pitchFamily="18" charset="0"/>
              </a:rPr>
              <a:t>Mogu godinama kockati u društvu, nakon čega uslijedi nagao početak poremećaja kojeg mogu pospješiti veća izloženost kockanju ili neki stresor. </a:t>
            </a:r>
          </a:p>
        </p:txBody>
      </p:sp>
    </p:spTree>
    <p:extLst>
      <p:ext uri="{BB962C8B-B14F-4D97-AF65-F5344CB8AC3E}">
        <p14:creationId xmlns:p14="http://schemas.microsoft.com/office/powerpoint/2010/main" val="25673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58788"/>
            <a:ext cx="7999413" cy="912812"/>
          </a:xfrm>
        </p:spPr>
        <p:txBody>
          <a:bodyPr/>
          <a:lstStyle/>
          <a:p>
            <a:pPr eaLnBrk="1" hangingPunct="1"/>
            <a:r>
              <a:rPr lang="hr-HR" altLang="sr-Latn-R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Tijek</a:t>
            </a:r>
            <a:r>
              <a:rPr lang="hr-HR" altLang="sr-Latn-RS" sz="4000" dirty="0">
                <a:solidFill>
                  <a:schemeClr val="bg1"/>
                </a:solidFill>
                <a:latin typeface="Arial" charset="0"/>
                <a:cs typeface="Arial" charset="0"/>
              </a:rPr>
              <a:t> poremećaja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Kockanje može biti redovito ili epizodično, a </a:t>
            </a:r>
            <a:r>
              <a:rPr lang="hr-HR" altLang="sr-Latn-RS" sz="2800" b="1">
                <a:latin typeface="Times New Roman" pitchFamily="18" charset="0"/>
              </a:rPr>
              <a:t>tijek poremećaja je tipično kroničan</a:t>
            </a:r>
            <a:r>
              <a:rPr lang="hr-HR" altLang="sr-Latn-RS" sz="2800"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Općenito postoji progresija učestalosti kockanja, količine uloženog novca, zaokupljenosti kockanjem i prikupljanjem novca za kockanje. Potreba za kockanjem općenito raste za vrijeme depresije ili stresa.</a:t>
            </a:r>
          </a:p>
        </p:txBody>
      </p:sp>
    </p:spTree>
    <p:extLst>
      <p:ext uri="{BB962C8B-B14F-4D97-AF65-F5344CB8AC3E}">
        <p14:creationId xmlns:p14="http://schemas.microsoft.com/office/powerpoint/2010/main" val="21145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2950" cy="4175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altLang="sr-Latn-RS" sz="3400" dirty="0">
                <a:solidFill>
                  <a:schemeClr val="bg1"/>
                </a:solidFill>
              </a:rPr>
              <a:t>Tijek poremećaja </a:t>
            </a:r>
          </a:p>
        </p:txBody>
      </p:sp>
      <p:pic>
        <p:nvPicPr>
          <p:cNvPr id="84998" name="Picture 6" descr="ProgressionPathologicalGam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908050"/>
            <a:ext cx="5753100" cy="5759450"/>
          </a:xfrm>
          <a:noFill/>
        </p:spPr>
      </p:pic>
    </p:spTree>
    <p:extLst>
      <p:ext uri="{BB962C8B-B14F-4D97-AF65-F5344CB8AC3E}">
        <p14:creationId xmlns:p14="http://schemas.microsoft.com/office/powerpoint/2010/main" val="29170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Komorbiditet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Komorbiditet je pravilo, a ne izuzetak. Uz ovisnost o kockanju, gotovo u pravilu se javlja i neki drugi psihički poremećaj. </a:t>
            </a:r>
            <a:br>
              <a:rPr lang="hr-HR" altLang="sr-Latn-RS" dirty="0">
                <a:latin typeface="Times New Roman" pitchFamily="18" charset="0"/>
              </a:rPr>
            </a:br>
            <a:br>
              <a:rPr lang="hr-HR" altLang="sr-Latn-RS" dirty="0">
                <a:latin typeface="Times New Roman" pitchFamily="18" charset="0"/>
              </a:rPr>
            </a:br>
            <a:br>
              <a:rPr lang="hr-HR" altLang="sr-Latn-RS" dirty="0">
                <a:latin typeface="Times New Roman" pitchFamily="18" charset="0"/>
              </a:rPr>
            </a:br>
            <a:r>
              <a:rPr lang="hr-HR" altLang="sr-Latn-RS" dirty="0">
                <a:latin typeface="Times New Roman" pitchFamily="18" charset="0"/>
              </a:rPr>
              <a:t>Druge</a:t>
            </a:r>
            <a:r>
              <a:rPr lang="hr-HR" altLang="sr-Latn-RS" b="1" dirty="0">
                <a:latin typeface="Times New Roman" pitchFamily="18" charset="0"/>
              </a:rPr>
              <a:t> ovisnosti </a:t>
            </a:r>
            <a:r>
              <a:rPr lang="hr-HR" altLang="sr-Latn-RS" dirty="0">
                <a:latin typeface="Times New Roman" pitchFamily="18" charset="0"/>
              </a:rPr>
              <a:t>(25-63%):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duhan 60-85%,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ostala sredstva 40%,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dirty="0">
                <a:latin typeface="Times New Roman" pitchFamily="18" charset="0"/>
              </a:rPr>
              <a:t>alkohol 45-55% (to je 4-10 puta češće nego u općoj populaciji)</a:t>
            </a:r>
            <a:br>
              <a:rPr lang="hr-HR" altLang="sr-Latn-RS" sz="2200" dirty="0">
                <a:latin typeface="Times New Roman" pitchFamily="18" charset="0"/>
              </a:rPr>
            </a:br>
            <a:endParaRPr lang="hr-HR" altLang="sr-Latn-RS" sz="22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200" dirty="0">
              <a:latin typeface="Times New Roman" pitchFamily="18" charset="0"/>
            </a:endParaRPr>
          </a:p>
        </p:txBody>
      </p:sp>
      <p:pic>
        <p:nvPicPr>
          <p:cNvPr id="61444" name="Picture 4" descr="anim-pic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748">
            <a:off x="6877050" y="2781300"/>
            <a:ext cx="15843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69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Komorbiditet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endParaRPr lang="hr-HR" altLang="sr-Latn-RS" sz="22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b="1">
                <a:latin typeface="Times New Roman" pitchFamily="18" charset="0"/>
              </a:rPr>
              <a:t>Anksiozni poremećaji (10-35%),</a:t>
            </a:r>
            <a:r>
              <a:rPr lang="hr-HR" altLang="sr-Latn-RS">
                <a:latin typeface="Times New Roman" pitchFamily="18" charset="0"/>
              </a:rPr>
              <a:t> (često su to opsesivno-kompulzivni poremećaj i socijalna fobija).</a:t>
            </a:r>
          </a:p>
          <a:p>
            <a:pPr eaLnBrk="1" hangingPunct="1">
              <a:lnSpc>
                <a:spcPct val="80000"/>
              </a:lnSpc>
            </a:pP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Depresija 70-80% (u bolnički liječenih kockara), 50-60% (kod ambulantno pregledanih pacijenata).</a:t>
            </a:r>
            <a:br>
              <a:rPr lang="hr-HR" altLang="sr-Latn-RS">
                <a:latin typeface="Times New Roman" pitchFamily="18" charset="0"/>
              </a:rPr>
            </a:b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>
                <a:latin typeface="Times New Roman" pitchFamily="18" charset="0"/>
              </a:rPr>
              <a:t>Od ukupnog broja liječenih osoba, 20-30% je prethodno pokušalo počiniti samoubojstvo</a:t>
            </a:r>
            <a:br>
              <a:rPr lang="hr-HR" altLang="sr-Latn-RS">
                <a:latin typeface="Times New Roman" pitchFamily="18" charset="0"/>
              </a:rPr>
            </a:br>
            <a:br>
              <a:rPr lang="hr-HR" altLang="sr-Latn-RS">
                <a:latin typeface="Times New Roman" pitchFamily="18" charset="0"/>
              </a:rPr>
            </a:b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200">
              <a:latin typeface="Times New Roman" pitchFamily="18" charset="0"/>
            </a:endParaRPr>
          </a:p>
        </p:txBody>
      </p:sp>
      <p:pic>
        <p:nvPicPr>
          <p:cNvPr id="61444" name="Picture 4" descr="anim-pic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748">
            <a:off x="6877050" y="2781300"/>
            <a:ext cx="15843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7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208963" cy="865188"/>
          </a:xfrm>
        </p:spPr>
        <p:txBody>
          <a:bodyPr/>
          <a:lstStyle/>
          <a:p>
            <a:pPr eaLnBrk="1" hangingPunct="1"/>
            <a:r>
              <a:rPr lang="sr-Latn-CS" altLang="sr-Latn-RS" sz="3400" dirty="0">
                <a:solidFill>
                  <a:srgbClr val="FFFFFF"/>
                </a:solidFill>
              </a:rPr>
              <a:t>Komorbiditet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altLang="sr-Latn-RS" sz="26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b="1">
                <a:latin typeface="Times New Roman" pitchFamily="18" charset="0"/>
              </a:rPr>
              <a:t>Hiperaktivni poremećaj i poremećaj pažnje</a:t>
            </a:r>
            <a:r>
              <a:rPr lang="hr-HR" altLang="sr-Latn-RS">
                <a:latin typeface="Times New Roman" pitchFamily="18" charset="0"/>
              </a:rPr>
              <a:t> 30 % (ADHD. Attention Deficit Hyperactivity Disorder), što je 2-3 puta češće nego u općoj populaciji .</a:t>
            </a:r>
            <a:br>
              <a:rPr lang="hr-HR" altLang="sr-Latn-RS">
                <a:latin typeface="Times New Roman" pitchFamily="18" charset="0"/>
              </a:rPr>
            </a:br>
            <a:endParaRPr lang="hr-HR" altLang="sr-Latn-RS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b="1">
                <a:latin typeface="Times New Roman" pitchFamily="18" charset="0"/>
              </a:rPr>
              <a:t>Neki od poremećaja osobnosti javlja se u oko 20 do 90% slučajeva, a antisocijalni poremećaj u oko 14% slučajeva.</a:t>
            </a:r>
          </a:p>
        </p:txBody>
      </p:sp>
    </p:spTree>
    <p:extLst>
      <p:ext uri="{BB962C8B-B14F-4D97-AF65-F5344CB8AC3E}">
        <p14:creationId xmlns:p14="http://schemas.microsoft.com/office/powerpoint/2010/main" val="119089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400" dirty="0">
                <a:solidFill>
                  <a:srgbClr val="FFFFFF"/>
                </a:solidFill>
                <a:latin typeface="Arial" charset="0"/>
                <a:cs typeface="Arial" charset="0"/>
              </a:rPr>
              <a:t>Forenzično</a:t>
            </a:r>
            <a:r>
              <a:rPr lang="hr-HR" altLang="sr-Latn-RS" sz="34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3400" dirty="0">
                <a:solidFill>
                  <a:srgbClr val="FFFFFF"/>
                </a:solidFill>
                <a:latin typeface="Arial" charset="0"/>
                <a:cs typeface="Arial" charset="0"/>
              </a:rPr>
              <a:t>značenje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876800" cy="4500563"/>
          </a:xfrm>
        </p:spPr>
        <p:txBody>
          <a:bodyPr/>
          <a:lstStyle/>
          <a:p>
            <a:pPr eaLnBrk="1" hangingPunct="1"/>
            <a:r>
              <a:rPr lang="hr-HR" altLang="sr-Latn-RS" sz="2900">
                <a:latin typeface="Times New Roman" pitchFamily="18" charset="0"/>
              </a:rPr>
              <a:t>Većina ovisnika o kockanju (od 70 do 80%) počini kazneno djelo tijekom bolesti, koje je direktno vezano uz kockanje. </a:t>
            </a:r>
            <a:br>
              <a:rPr lang="hr-HR" altLang="sr-Latn-RS" sz="2900">
                <a:latin typeface="Times New Roman" pitchFamily="18" charset="0"/>
              </a:rPr>
            </a:br>
            <a:r>
              <a:rPr lang="hr-HR" altLang="sr-Latn-RS" sz="2900">
                <a:latin typeface="Times New Roman" pitchFamily="18" charset="0"/>
              </a:rPr>
              <a:t>  </a:t>
            </a:r>
          </a:p>
          <a:p>
            <a:pPr eaLnBrk="1" hangingPunct="1"/>
            <a:endParaRPr lang="hr-HR" altLang="sr-Latn-RS" sz="2900">
              <a:latin typeface="Times New Roman" pitchFamily="18" charset="0"/>
            </a:endParaRPr>
          </a:p>
        </p:txBody>
      </p:sp>
      <p:pic>
        <p:nvPicPr>
          <p:cNvPr id="63495" name="Picture 7" descr="images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9950" y="1631950"/>
            <a:ext cx="2725738" cy="3028950"/>
          </a:xfrm>
          <a:noFill/>
        </p:spPr>
      </p:pic>
    </p:spTree>
    <p:extLst>
      <p:ext uri="{BB962C8B-B14F-4D97-AF65-F5344CB8AC3E}">
        <p14:creationId xmlns:p14="http://schemas.microsoft.com/office/powerpoint/2010/main" val="68985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4000" b="1" dirty="0">
                <a:latin typeface="Times New Roman" pitchFamily="18" charset="0"/>
              </a:rPr>
              <a:t>Psihodinamska psihoterapija: </a:t>
            </a:r>
            <a:r>
              <a:rPr lang="hr-HR" altLang="sr-Latn-RS" sz="4000" dirty="0">
                <a:latin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4000" dirty="0">
                <a:latin typeface="Times New Roman" pitchFamily="18" charset="0"/>
              </a:rPr>
              <a:t>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4000" dirty="0">
                <a:latin typeface="Times New Roman" pitchFamily="18" charset="0"/>
              </a:rPr>
              <a:t>	Pacijentu se pomaže razumjeti: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hr-HR" altLang="sr-Latn-RS" sz="4000" dirty="0">
                <a:latin typeface="Times New Roman" pitchFamily="18" charset="0"/>
              </a:rPr>
              <a:t>	-svjesnu i nesvjesnu motivaciju za 	kockanjem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hr-HR" altLang="sr-Latn-RS" sz="4000" dirty="0">
                <a:latin typeface="Times New Roman" pitchFamily="18" charset="0"/>
              </a:rPr>
              <a:t>	-potrebu za kompeticijom, 	spektakularnim uspjehom, 	slobodom,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hr-HR" altLang="sr-Latn-RS" sz="2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1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Klasifikacija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200" b="1" dirty="0">
                <a:latin typeface="Times New Roman" pitchFamily="18" charset="0"/>
              </a:rPr>
              <a:t>Problematični</a:t>
            </a:r>
            <a:r>
              <a:rPr lang="hr-HR" altLang="sr-Latn-RS" sz="2200" dirty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200" dirty="0">
                <a:latin typeface="Times New Roman" pitchFamily="18" charset="0"/>
              </a:rPr>
              <a:t>su oni kod kojih je kockanje izazvalo probleme u većim životnim područjima, uključujući veze, npr. bračni status, zaposlenje, financije ili zakonske probleme. </a:t>
            </a:r>
            <a:br>
              <a:rPr lang="hr-HR" altLang="sr-Latn-RS" sz="2200" dirty="0">
                <a:latin typeface="Times New Roman" pitchFamily="18" charset="0"/>
              </a:rPr>
            </a:br>
            <a:br>
              <a:rPr lang="hr-HR" altLang="sr-Latn-RS" sz="2200" dirty="0">
                <a:latin typeface="Times New Roman" pitchFamily="18" charset="0"/>
              </a:rPr>
            </a:br>
            <a:endParaRPr lang="hr-HR" altLang="sr-Latn-RS" sz="2200" dirty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sz="2200" b="1" dirty="0">
                <a:latin typeface="Times New Roman" pitchFamily="18" charset="0"/>
              </a:rPr>
              <a:t>Patološki</a:t>
            </a:r>
            <a:r>
              <a:rPr lang="hr-HR" altLang="sr-Latn-RS" sz="2200" dirty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200" dirty="0">
                <a:latin typeface="Times New Roman" pitchFamily="18" charset="0"/>
              </a:rPr>
              <a:t>kockari su oni koji ne mogu kontrolirati impuls za kockanjem, kao ovisnici, a što uzrokuje velike probleme u brojnim područjima života. </a:t>
            </a:r>
            <a:endParaRPr lang="hr-HR" altLang="sr-Latn-RS" sz="2200" dirty="0"/>
          </a:p>
        </p:txBody>
      </p:sp>
    </p:spTree>
    <p:extLst>
      <p:ext uri="{BB962C8B-B14F-4D97-AF65-F5344CB8AC3E}">
        <p14:creationId xmlns:p14="http://schemas.microsoft.com/office/powerpoint/2010/main" val="13670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sz="4400" b="1" dirty="0">
                <a:latin typeface="Times New Roman" pitchFamily="18" charset="0"/>
              </a:rPr>
              <a:t>Psihodinamska psihoterapija: </a:t>
            </a:r>
            <a:r>
              <a:rPr lang="hr-HR" altLang="sr-Latn-RS" sz="4400" dirty="0">
                <a:latin typeface="Times New Roman" pitchFamily="18" charset="0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hr-HR" altLang="sr-Latn-RS" sz="4400" dirty="0">
                <a:latin typeface="Times New Roman" pitchFamily="18" charset="0"/>
              </a:rPr>
              <a:t>     Pacijentu se pomaže razumjeti: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hr-HR" altLang="sr-Latn-RS" sz="4400" dirty="0">
                <a:latin typeface="Times New Roman" pitchFamily="18" charset="0"/>
              </a:rPr>
              <a:t>	-bijeg od odgovornosti, 	stvarnosti i bolnih emocija.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hr-HR" altLang="sr-Latn-RS" sz="4400" dirty="0">
                <a:latin typeface="Times New Roman" pitchFamily="18" charset="0"/>
              </a:rPr>
              <a:t>	-potreba za nezavisnošću ili 	pobuna protiv autoriteta. </a:t>
            </a:r>
            <a:br>
              <a:rPr lang="hr-HR" altLang="sr-Latn-RS" sz="4400" dirty="0">
                <a:latin typeface="Times New Roman" pitchFamily="18" charset="0"/>
              </a:rPr>
            </a:br>
            <a:br>
              <a:rPr lang="hr-HR" altLang="sr-Latn-RS" sz="4400" dirty="0">
                <a:latin typeface="Times New Roman" pitchFamily="18" charset="0"/>
              </a:rPr>
            </a:br>
            <a:endParaRPr lang="hr-HR" altLang="sr-Latn-RS" sz="4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7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altLang="sr-Latn-RS" sz="4400">
              <a:latin typeface="Times New Roman" pitchFamily="18" charset="0"/>
            </a:endParaRPr>
          </a:p>
          <a:p>
            <a:pPr eaLnBrk="1" hangingPunct="1"/>
            <a:r>
              <a:rPr lang="hr-HR" altLang="sr-Latn-RS" sz="4400">
                <a:latin typeface="Times New Roman" pitchFamily="18" charset="0"/>
              </a:rPr>
              <a:t> prekinuti ciklus lova i progona,</a:t>
            </a:r>
          </a:p>
          <a:p>
            <a:pPr eaLnBrk="1" hangingPunct="1"/>
            <a:r>
              <a:rPr lang="hr-HR" altLang="sr-Latn-RS" sz="4400">
                <a:latin typeface="Times New Roman" pitchFamily="18" charset="0"/>
              </a:rPr>
              <a:t> umanjiti osjećaj stida, krivnje i stigmatizacije,</a:t>
            </a:r>
          </a:p>
          <a:p>
            <a:pPr eaLnBrk="1" hangingPunct="1"/>
            <a:r>
              <a:rPr lang="hr-HR" altLang="sr-Latn-RS" sz="4400">
                <a:latin typeface="Times New Roman" pitchFamily="18" charset="0"/>
              </a:rPr>
              <a:t>povećanje motivacije za pozitivno ponašanje</a:t>
            </a:r>
          </a:p>
        </p:txBody>
      </p:sp>
    </p:spTree>
    <p:extLst>
      <p:ext uri="{BB962C8B-B14F-4D97-AF65-F5344CB8AC3E}">
        <p14:creationId xmlns:p14="http://schemas.microsoft.com/office/powerpoint/2010/main" val="33799234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1534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Obiteljska terapija (Gam-Anon, podrška obiteljima )</a:t>
            </a:r>
            <a:br>
              <a:rPr lang="hr-HR" altLang="sr-Latn-RS" sz="24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  <a:t>Terapija</a:t>
            </a:r>
            <a:b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hr-HR" altLang="sr-Latn-RS" sz="2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44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 Podržati kockare u želji za oporavkom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Graditi kapacitet za povratak osjećaja samopoštovanja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Destigmatizacija. </a:t>
            </a:r>
            <a:br>
              <a:rPr lang="hr-HR" altLang="sr-Latn-RS" sz="2600" dirty="0">
                <a:latin typeface="Times New Roman" pitchFamily="18" charset="0"/>
              </a:rPr>
            </a:br>
            <a:endParaRPr lang="hr-HR" altLang="sr-Latn-RS" sz="2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9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1534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Obiteljska terapija (Gam-Anon, podrška obiteljima )</a:t>
            </a:r>
            <a:br>
              <a:rPr lang="hr-HR" altLang="sr-Latn-RS" sz="24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  <a:t>Terapija</a:t>
            </a:r>
            <a:b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hr-HR" altLang="sr-Latn-RS" sz="2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44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Utjecati na komunikaciju i smanjiti obiteljske konflikte. </a:t>
            </a:r>
            <a:br>
              <a:rPr lang="hr-HR" altLang="sr-Latn-RS" sz="2600" dirty="0">
                <a:latin typeface="Times New Roman" pitchFamily="18" charset="0"/>
              </a:rPr>
            </a:b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Eliminirati nezakonita ponašanja. </a:t>
            </a:r>
            <a:br>
              <a:rPr lang="hr-HR" altLang="sr-Latn-RS" sz="2600" dirty="0">
                <a:latin typeface="Times New Roman" pitchFamily="18" charset="0"/>
              </a:rPr>
            </a:b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Raditi na financijskom oporavku i korištenju legalnih mogućnosti</a:t>
            </a:r>
          </a:p>
        </p:txBody>
      </p:sp>
    </p:spTree>
    <p:extLst>
      <p:ext uri="{BB962C8B-B14F-4D97-AF65-F5344CB8AC3E}">
        <p14:creationId xmlns:p14="http://schemas.microsoft.com/office/powerpoint/2010/main" val="151037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15340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Obiteljska terapija (Gam-Anon, podrška obiteljima )</a:t>
            </a:r>
            <a:br>
              <a:rPr lang="hr-HR" altLang="sr-Latn-RS" sz="24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  <a:t>TERAPIJA</a:t>
            </a:r>
            <a:br>
              <a:rPr lang="hr-HR" altLang="sr-Latn-RS" sz="2400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hr-HR" altLang="sr-Latn-RS" sz="24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4144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Financijsko savjetovanje i upoznavanje zakona.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Rješavanje bankrota. </a:t>
            </a:r>
            <a:br>
              <a:rPr lang="hr-HR" altLang="sr-Latn-RS" sz="2600" dirty="0">
                <a:latin typeface="Times New Roman" pitchFamily="18" charset="0"/>
              </a:rPr>
            </a:b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Limiti na kreditnim karticama. </a:t>
            </a:r>
            <a:br>
              <a:rPr lang="hr-HR" altLang="sr-Latn-RS" sz="2600" dirty="0">
                <a:latin typeface="Times New Roman" pitchFamily="18" charset="0"/>
              </a:rPr>
            </a:br>
            <a:endParaRPr lang="hr-HR" altLang="sr-Latn-RS" sz="26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 dirty="0">
                <a:latin typeface="Times New Roman" pitchFamily="18" charset="0"/>
              </a:rPr>
              <a:t>Članovima obitelji sačiniti odvojene račune. </a:t>
            </a:r>
          </a:p>
        </p:txBody>
      </p:sp>
    </p:spTree>
    <p:extLst>
      <p:ext uri="{BB962C8B-B14F-4D97-AF65-F5344CB8AC3E}">
        <p14:creationId xmlns:p14="http://schemas.microsoft.com/office/powerpoint/2010/main" val="33173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9CF50-FB65-4B03-9A98-DFB65CBD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96DB-0FB8-4A74-842C-B18902A0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Ovisnici o kockanju obično uspijevaju uspostaviti apstinenciju</a:t>
            </a:r>
          </a:p>
          <a:p>
            <a:endParaRPr lang="hr-HR" dirty="0"/>
          </a:p>
          <a:p>
            <a:r>
              <a:rPr lang="hr-HR" dirty="0"/>
              <a:t>Bez tretmana ju ne uspijevaju održati</a:t>
            </a:r>
          </a:p>
        </p:txBody>
      </p:sp>
    </p:spTree>
    <p:extLst>
      <p:ext uri="{BB962C8B-B14F-4D97-AF65-F5344CB8AC3E}">
        <p14:creationId xmlns:p14="http://schemas.microsoft.com/office/powerpoint/2010/main" val="21792387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600" dirty="0">
                <a:solidFill>
                  <a:srgbClr val="FFFFFF"/>
                </a:solidFill>
              </a:rPr>
              <a:t>Psihofarmakoterapija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708525"/>
          </a:xfrm>
        </p:spPr>
        <p:txBody>
          <a:bodyPr rtlCol="0">
            <a:normAutofit fontScale="70000" lnSpcReduction="20000"/>
          </a:bodyPr>
          <a:lstStyle/>
          <a:p>
            <a:pPr marL="590550" indent="-59055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2100" dirty="0">
              <a:latin typeface="Times New Roman" pitchFamily="18" charset="0"/>
            </a:endParaRPr>
          </a:p>
          <a:p>
            <a:pPr marL="590550" indent="-59055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Tretirati komorbidne poremećaje – depresiju, maniju, opsesivno kompulzivni poremećaj, poremećeno spavanje, poremećaje koncentracije, zlouporabu psihoaktivnih tvari ili seksualne smetnje. </a:t>
            </a:r>
          </a:p>
          <a:p>
            <a:pPr marL="590550" indent="-59055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550" indent="-59055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Nema čarobnog lijeka ( No “magic bullets</a:t>
            </a:r>
            <a:r>
              <a:rPr lang="hr-HR" altLang="sr-Latn-RS" sz="2100" dirty="0">
                <a:latin typeface="Arial" panose="020B0604020202020204" pitchFamily="34" charset="0"/>
                <a:cs typeface="Arial" panose="020B0604020202020204" pitchFamily="34" charset="0"/>
              </a:rPr>
              <a:t>” ). </a:t>
            </a:r>
          </a:p>
          <a:p>
            <a:pPr marL="590550" indent="-59055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550" indent="-590550" eaLnBrk="1" fontAlgn="auto" hangingPunct="1">
              <a:lnSpc>
                <a:spcPct val="17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Arial" panose="020B0604020202020204" pitchFamily="34" charset="0"/>
                <a:cs typeface="Arial" panose="020B0604020202020204" pitchFamily="34" charset="0"/>
              </a:rPr>
              <a:t>Antidepresivi, opijatski antagonisti – najviše istraživani</a:t>
            </a:r>
          </a:p>
        </p:txBody>
      </p:sp>
      <p:pic>
        <p:nvPicPr>
          <p:cNvPr id="68615" name="Picture 7" descr="tb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9925" y="0"/>
            <a:ext cx="1895475" cy="1590675"/>
          </a:xfrm>
          <a:noFill/>
        </p:spPr>
      </p:pic>
    </p:spTree>
    <p:extLst>
      <p:ext uri="{BB962C8B-B14F-4D97-AF65-F5344CB8AC3E}">
        <p14:creationId xmlns:p14="http://schemas.microsoft.com/office/powerpoint/2010/main" val="36083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Psihologijsko testiranje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b="1" i="1" u="sng"/>
              <a:t>Ispitanici skloni poricanju vlastitih psihičkih tegoba uglavnom su se opisivali</a:t>
            </a:r>
            <a:r>
              <a:rPr lang="hr-HR" altLang="sr-Latn-RS" sz="200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neimpulzivnima, nesklonim pustolovinama,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opreznim, pažljivim i anksioznima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sklonima da se lako osjete krivima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00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 i="1" u="sng"/>
              <a:t>Ispitanici skloni prenaglašavanju vlastitih psihičkih tegoba uglavnom su se opisivali</a:t>
            </a:r>
            <a:r>
              <a:rPr lang="hr-HR" altLang="sr-Latn-RS" sz="200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manje opreznima i bojažljivima od prosječnih ljudi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sklonima riziku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agresivnima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/>
              <a:t>slabe samokontrole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00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b="1"/>
              <a:t>Ono što je bilo ZAJEDNIČKO svim ispitanicima je visoka DEPRESIVNOST</a:t>
            </a:r>
            <a:r>
              <a:rPr lang="hr-HR" altLang="sr-Latn-RS" sz="200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53415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>
                <a:solidFill>
                  <a:srgbClr val="FFFFFF"/>
                </a:solidFill>
              </a:rPr>
              <a:t>Zaključci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hr-HR" altLang="sr-Latn-RS" dirty="0"/>
              <a:t>Patološko kockanje, kao i većina drugih psihičkih poremećja postoji “oduvijek”</a:t>
            </a:r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hr-HR" altLang="sr-Latn-RS" dirty="0"/>
              <a:t>Epidemija kockanja, nakon epidemije droga</a:t>
            </a:r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hr-HR" altLang="sr-Latn-RS" dirty="0"/>
              <a:t>Nedoumice, ali i rezultati u istraživanjima klasifikacije, etiologije i terapije patološkog kockanja</a:t>
            </a:r>
          </a:p>
          <a:p>
            <a:pPr eaLnBrk="1" hangingPunct="1"/>
            <a:endParaRPr lang="hr-HR" altLang="sr-Latn-RS" dirty="0"/>
          </a:p>
          <a:p>
            <a:pPr eaLnBrk="1" hangingPunct="1"/>
            <a:r>
              <a:rPr lang="hr-HR" altLang="sr-Latn-RS" dirty="0"/>
              <a:t>Rezultati liječenja - dobri</a:t>
            </a:r>
          </a:p>
        </p:txBody>
      </p:sp>
    </p:spTree>
    <p:extLst>
      <p:ext uri="{BB962C8B-B14F-4D97-AF65-F5344CB8AC3E}">
        <p14:creationId xmlns:p14="http://schemas.microsoft.com/office/powerpoint/2010/main" val="33071216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6611-2985-4433-B850-2C87081C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Pacijent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A815F-DD68-4DEC-8489-B24F1E995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Inženjer, iz V, 40 godina</a:t>
            </a:r>
          </a:p>
          <a:p>
            <a:endParaRPr lang="hr-HR" dirty="0"/>
          </a:p>
          <a:p>
            <a:r>
              <a:rPr lang="hr-HR" dirty="0"/>
              <a:t>Živi zajedno sa suprugom i dvogodišnjim sinom</a:t>
            </a:r>
          </a:p>
          <a:p>
            <a:endParaRPr lang="hr-HR" dirty="0"/>
          </a:p>
          <a:p>
            <a:r>
              <a:rPr lang="hr-HR" dirty="0"/>
              <a:t>Zaposlen, odnosi u obitelji dobri</a:t>
            </a:r>
          </a:p>
        </p:txBody>
      </p:sp>
    </p:spTree>
    <p:extLst>
      <p:ext uri="{BB962C8B-B14F-4D97-AF65-F5344CB8AC3E}">
        <p14:creationId xmlns:p14="http://schemas.microsoft.com/office/powerpoint/2010/main" val="379732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Klasifikacija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hr-HR" altLang="sr-Latn-RS" dirty="0"/>
          </a:p>
          <a:p>
            <a:pPr eaLnBrk="1" hangingPunct="1">
              <a:lnSpc>
                <a:spcPct val="80000"/>
              </a:lnSpc>
            </a:pPr>
            <a:r>
              <a:rPr lang="hr-HR" altLang="sr-Latn-RS" dirty="0"/>
              <a:t>Psihički poremećaj od 1980. god.</a:t>
            </a:r>
          </a:p>
          <a:p>
            <a:pPr eaLnBrk="1" hangingPunct="1">
              <a:lnSpc>
                <a:spcPct val="80000"/>
              </a:lnSpc>
            </a:pP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/>
              <a:t>U DSM 5  „konačno”</a:t>
            </a:r>
          </a:p>
          <a:p>
            <a:pPr>
              <a:lnSpc>
                <a:spcPct val="80000"/>
              </a:lnSpc>
            </a:pPr>
            <a:endParaRPr lang="hr-HR" altLang="sr-Latn-RS" dirty="0"/>
          </a:p>
          <a:p>
            <a:pPr>
              <a:lnSpc>
                <a:spcPct val="80000"/>
              </a:lnSpc>
            </a:pPr>
            <a:r>
              <a:rPr lang="hr-HR" altLang="sr-Latn-RS" dirty="0"/>
              <a:t>Gamling addiction</a:t>
            </a:r>
            <a:br>
              <a:rPr lang="hr-HR" altLang="sr-Latn-RS" dirty="0"/>
            </a:br>
            <a:endParaRPr lang="hr-HR" altLang="sr-Latn-RS" dirty="0"/>
          </a:p>
          <a:p>
            <a:pPr eaLnBrk="1" hangingPunct="1">
              <a:lnSpc>
                <a:spcPct val="80000"/>
              </a:lnSpc>
            </a:pPr>
            <a:endParaRPr lang="hr-HR" altLang="sr-Latn-RS" dirty="0"/>
          </a:p>
          <a:p>
            <a:pPr eaLnBrk="1" hangingPunct="1">
              <a:lnSpc>
                <a:spcPct val="80000"/>
              </a:lnSpc>
            </a:pPr>
            <a:endParaRPr lang="hr-HR" altLang="sr-Latn-RS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br>
              <a:rPr lang="hr-HR" altLang="sr-Latn-RS" sz="2000" dirty="0"/>
            </a:br>
            <a:endParaRPr lang="hr-HR" altLang="sr-Latn-R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F0E67-016A-499E-8D14-D0B45B600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Početak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D4E45-EF85-417A-BB5D-41070FF89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Početak kockanja prije pet godina</a:t>
            </a:r>
          </a:p>
          <a:p>
            <a:endParaRPr lang="hr-HR" dirty="0"/>
          </a:p>
          <a:p>
            <a:r>
              <a:rPr lang="hr-HR" dirty="0"/>
              <a:t>Rekreativno</a:t>
            </a:r>
          </a:p>
          <a:p>
            <a:endParaRPr lang="hr-HR" dirty="0"/>
          </a:p>
          <a:p>
            <a:r>
              <a:rPr lang="hr-HR" dirty="0"/>
              <a:t>Obitelj ne zna</a:t>
            </a:r>
          </a:p>
        </p:txBody>
      </p:sp>
    </p:spTree>
    <p:extLst>
      <p:ext uri="{BB962C8B-B14F-4D97-AF65-F5344CB8AC3E}">
        <p14:creationId xmlns:p14="http://schemas.microsoft.com/office/powerpoint/2010/main" val="7975782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E11F6-EEB8-47E1-BCD7-4B1F9F95B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Nakon 2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19F8-6DA7-4F88-83C0-D9354DF4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Dugovi rastu</a:t>
            </a:r>
          </a:p>
          <a:p>
            <a:endParaRPr lang="hr-HR" dirty="0"/>
          </a:p>
          <a:p>
            <a:r>
              <a:rPr lang="hr-HR" dirty="0"/>
              <a:t>I dalje „rekreativno”</a:t>
            </a:r>
          </a:p>
          <a:p>
            <a:endParaRPr lang="hr-HR" dirty="0"/>
          </a:p>
          <a:p>
            <a:r>
              <a:rPr lang="hr-HR" dirty="0"/>
              <a:t>Obitelj saznaje, ali ne čini ništa</a:t>
            </a:r>
          </a:p>
        </p:txBody>
      </p:sp>
    </p:spTree>
    <p:extLst>
      <p:ext uri="{BB962C8B-B14F-4D97-AF65-F5344CB8AC3E}">
        <p14:creationId xmlns:p14="http://schemas.microsoft.com/office/powerpoint/2010/main" val="25292407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7923B-7DB0-4D25-84C9-8A8792A5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Nakon 3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8F35-8723-4CEC-B83E-E4BA9CCCE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Dugovi i dalje rastu</a:t>
            </a:r>
          </a:p>
          <a:p>
            <a:endParaRPr lang="hr-HR" dirty="0"/>
          </a:p>
          <a:p>
            <a:r>
              <a:rPr lang="hr-HR" dirty="0"/>
              <a:t>Obitelj postiže „dogovor”. </a:t>
            </a:r>
          </a:p>
          <a:p>
            <a:endParaRPr lang="hr-HR" dirty="0"/>
          </a:p>
          <a:p>
            <a:r>
              <a:rPr lang="hr-HR" dirty="0"/>
              <a:t>Obitelj sretna jer je problem riješen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94245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293-1AB4-4868-8B4F-8EB523F36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Nakon 4 godine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144B-2AC0-40D0-A159-892245EB4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Zbog dugova prodaje kuću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 dalje „dogovori” s obitelji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Prodaju i očevu kuću</a:t>
            </a:r>
          </a:p>
        </p:txBody>
      </p:sp>
    </p:spTree>
    <p:extLst>
      <p:ext uri="{BB962C8B-B14F-4D97-AF65-F5344CB8AC3E}">
        <p14:creationId xmlns:p14="http://schemas.microsoft.com/office/powerpoint/2010/main" val="11767337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5008-1BA8-44AC-8181-8E4CC0C7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Nakon 5 godina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E40A-51C6-4DB7-B8D7-65C1A1BE5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Prodali sve nekretnine zbog dugova</a:t>
            </a:r>
          </a:p>
          <a:p>
            <a:endParaRPr lang="hr-HR" dirty="0"/>
          </a:p>
          <a:p>
            <a:r>
              <a:rPr lang="hr-HR" dirty="0"/>
              <a:t>Dugovi 3.000.000 eura</a:t>
            </a:r>
          </a:p>
          <a:p>
            <a:endParaRPr lang="hr-HR" dirty="0"/>
          </a:p>
          <a:p>
            <a:r>
              <a:rPr lang="hr-HR" dirty="0"/>
              <a:t>Prijetnje kamatara</a:t>
            </a:r>
          </a:p>
          <a:p>
            <a:endParaRPr lang="hr-HR" dirty="0"/>
          </a:p>
          <a:p>
            <a:r>
              <a:rPr lang="hr-HR" dirty="0"/>
              <a:t>Obitelj ga dovodi na liječenje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4658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84333-170E-4500-86CA-67A3FEC0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Hospitaliziran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73EE-49B3-447C-A80E-024966983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 sat nakon prijema u bolnicu</a:t>
            </a:r>
          </a:p>
          <a:p>
            <a:endParaRPr lang="hr-HR" dirty="0"/>
          </a:p>
          <a:p>
            <a:r>
              <a:rPr lang="hr-HR" dirty="0"/>
              <a:t>Pozajmljuje od drugih pacijenata po 10-20 kuna i odlazi u kladionicu</a:t>
            </a:r>
          </a:p>
        </p:txBody>
      </p:sp>
    </p:spTree>
    <p:extLst>
      <p:ext uri="{BB962C8B-B14F-4D97-AF65-F5344CB8AC3E}">
        <p14:creationId xmlns:p14="http://schemas.microsoft.com/office/powerpoint/2010/main" val="6373498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EE6B-3EA5-4EF4-ADA0-B8FE52B4D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6BAC9-BC85-420D-AC2E-85AA21BD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Uspostavlja i održava apstinenciju</a:t>
            </a:r>
          </a:p>
          <a:p>
            <a:endParaRPr lang="hr-HR" dirty="0"/>
          </a:p>
          <a:p>
            <a:r>
              <a:rPr lang="hr-HR" dirty="0"/>
              <a:t>Obitelj se odlučuje za nastavak liječenja u komuni</a:t>
            </a:r>
          </a:p>
        </p:txBody>
      </p:sp>
    </p:spTree>
    <p:extLst>
      <p:ext uri="{BB962C8B-B14F-4D97-AF65-F5344CB8AC3E}">
        <p14:creationId xmlns:p14="http://schemas.microsoft.com/office/powerpoint/2010/main" val="117216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23A1-55C7-4A30-AB93-28C2E167D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Pacijent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3F5B-7AF1-454A-80E9-ABB2B5B11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Pacijentica, 50 godina</a:t>
            </a:r>
          </a:p>
          <a:p>
            <a:endParaRPr lang="hr-HR" dirty="0"/>
          </a:p>
          <a:p>
            <a:r>
              <a:rPr lang="hr-HR" dirty="0"/>
              <a:t>Dolazi u pratnji supruga</a:t>
            </a:r>
          </a:p>
          <a:p>
            <a:endParaRPr lang="hr-HR" dirty="0"/>
          </a:p>
          <a:p>
            <a:r>
              <a:rPr lang="hr-HR" dirty="0"/>
              <a:t>Suprug daje podatke</a:t>
            </a:r>
          </a:p>
        </p:txBody>
      </p:sp>
    </p:spTree>
    <p:extLst>
      <p:ext uri="{BB962C8B-B14F-4D97-AF65-F5344CB8AC3E}">
        <p14:creationId xmlns:p14="http://schemas.microsoft.com/office/powerpoint/2010/main" val="14159357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85C2F-47EF-4FE7-829B-B998BEE3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Normalan život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7ED16-62A9-4CBB-9C79-58A62E7FC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braku su 30 godina</a:t>
            </a:r>
          </a:p>
          <a:p>
            <a:endParaRPr lang="hr-HR" dirty="0"/>
          </a:p>
          <a:p>
            <a:r>
              <a:rPr lang="hr-HR" dirty="0"/>
              <a:t>Odnosi odlični, pacijentica se brine o djeci</a:t>
            </a:r>
          </a:p>
          <a:p>
            <a:endParaRPr lang="hr-HR" dirty="0"/>
          </a:p>
          <a:p>
            <a:r>
              <a:rPr lang="hr-HR" dirty="0"/>
              <a:t>Suprug poznati nogometni trener</a:t>
            </a:r>
          </a:p>
        </p:txBody>
      </p:sp>
    </p:spTree>
    <p:extLst>
      <p:ext uri="{BB962C8B-B14F-4D97-AF65-F5344CB8AC3E}">
        <p14:creationId xmlns:p14="http://schemas.microsoft.com/office/powerpoint/2010/main" val="16467168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22CD-DB68-44BF-A05E-8F1F0906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Počeci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175DF-D6B3-48C0-9AE1-C39653252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Suprug se godinama kladi u manje iznose, „kao i svi u sportu”</a:t>
            </a:r>
          </a:p>
          <a:p>
            <a:endParaRPr lang="hr-HR" dirty="0"/>
          </a:p>
          <a:p>
            <a:r>
              <a:rPr lang="hr-HR" dirty="0"/>
              <a:t>Suprug nagovara pacijenticu da se i ona ponekad uključi u klađenje, „da proba ruku”</a:t>
            </a:r>
          </a:p>
          <a:p>
            <a:endParaRPr lang="hr-HR" dirty="0"/>
          </a:p>
          <a:p>
            <a:r>
              <a:rPr lang="hr-HR" dirty="0"/>
              <a:t>Pacijentica to godinama odbija</a:t>
            </a:r>
          </a:p>
        </p:txBody>
      </p:sp>
    </p:spTree>
    <p:extLst>
      <p:ext uri="{BB962C8B-B14F-4D97-AF65-F5344CB8AC3E}">
        <p14:creationId xmlns:p14="http://schemas.microsoft.com/office/powerpoint/2010/main" val="543328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dirty="0">
                <a:solidFill>
                  <a:srgbClr val="FFFFFF"/>
                </a:solidFill>
              </a:rPr>
              <a:t>Klasifikacija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Poremećaji kontrole poriva: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b="1">
                <a:latin typeface="Times New Roman" pitchFamily="18" charset="0"/>
              </a:rPr>
              <a:t>F63.0 Patološko kockanje</a:t>
            </a:r>
            <a:r>
              <a:rPr lang="hr-HR" altLang="sr-Latn-RS" sz="2800">
                <a:latin typeface="Times New Roman" pitchFamily="18" charset="0"/>
              </a:rPr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F63.1 Piromanija,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F63.2 Kleptomanija,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F63.3 Trihotilomanija,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F63.8 Intermitentni eksplozivni poremećaj,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>
                <a:latin typeface="Times New Roman" pitchFamily="18" charset="0"/>
              </a:rPr>
              <a:t>F63.9 Poremećaj kontrole poriva, neodređen, kao dio slike poremećaja svrstanih u druga poglavlja (npr. oniomania-kompulzivno kupovanje). </a:t>
            </a:r>
            <a:br>
              <a:rPr lang="hr-HR" altLang="sr-Latn-RS" sz="2800">
                <a:latin typeface="Times New Roman" pitchFamily="18" charset="0"/>
              </a:rPr>
            </a:br>
            <a:br>
              <a:rPr lang="hr-HR" altLang="sr-Latn-RS" sz="2800"/>
            </a:br>
            <a:endParaRPr lang="hr-HR" altLang="sr-Latn-RS" sz="2800"/>
          </a:p>
        </p:txBody>
      </p:sp>
    </p:spTree>
    <p:extLst>
      <p:ext uri="{BB962C8B-B14F-4D97-AF65-F5344CB8AC3E}">
        <p14:creationId xmlns:p14="http://schemas.microsoft.com/office/powerpoint/2010/main" val="12826267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24AF-A7C0-47A3-8EAF-E46610C5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Ipak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8D847-4DD4-4709-9F51-1803B99CD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Pacijentica prihvaća prijedlog supruga i drugih prijatelja i počinje se kladiti</a:t>
            </a:r>
          </a:p>
          <a:p>
            <a:endParaRPr lang="hr-HR" dirty="0"/>
          </a:p>
          <a:p>
            <a:r>
              <a:rPr lang="hr-HR" dirty="0"/>
              <a:t>U početku rijetko i za male iznose</a:t>
            </a:r>
          </a:p>
          <a:p>
            <a:endParaRPr lang="hr-HR" dirty="0"/>
          </a:p>
          <a:p>
            <a:r>
              <a:rPr lang="hr-HR" dirty="0"/>
              <a:t>Društvo je gura da i dlaje nastavlja s klađenjem</a:t>
            </a:r>
          </a:p>
        </p:txBody>
      </p:sp>
    </p:spTree>
    <p:extLst>
      <p:ext uri="{BB962C8B-B14F-4D97-AF65-F5344CB8AC3E}">
        <p14:creationId xmlns:p14="http://schemas.microsoft.com/office/powerpoint/2010/main" val="276658192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80460-51EF-4326-8C13-CAB89B769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A onda...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47722-6677-40CF-8D93-0FF415E7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Često dobiva velike iznose</a:t>
            </a:r>
          </a:p>
          <a:p>
            <a:endParaRPr lang="hr-HR" dirty="0"/>
          </a:p>
          <a:p>
            <a:r>
              <a:rPr lang="hr-HR" dirty="0"/>
              <a:t>Suprug je oduševljen, a i cijelo društvo</a:t>
            </a:r>
          </a:p>
          <a:p>
            <a:endParaRPr lang="hr-HR" dirty="0"/>
          </a:p>
          <a:p>
            <a:r>
              <a:rPr lang="hr-HR" dirty="0"/>
              <a:t>Postaje poznata kao osoba „sretne ruke”</a:t>
            </a:r>
          </a:p>
        </p:txBody>
      </p:sp>
    </p:spTree>
    <p:extLst>
      <p:ext uri="{BB962C8B-B14F-4D97-AF65-F5344CB8AC3E}">
        <p14:creationId xmlns:p14="http://schemas.microsoft.com/office/powerpoint/2010/main" val="18530113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55F7-AAE7-4E4F-AE62-9BA35411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Ne može bolje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2F599-E901-444C-87D4-175C852D2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 dalje dobiva velike iznose</a:t>
            </a:r>
          </a:p>
          <a:p>
            <a:endParaRPr lang="hr-HR" dirty="0"/>
          </a:p>
          <a:p>
            <a:r>
              <a:rPr lang="hr-HR" dirty="0"/>
              <a:t>Predlaže suprugu da se zaposli u banci, suprug oduševljen</a:t>
            </a:r>
          </a:p>
          <a:p>
            <a:endParaRPr lang="hr-HR" dirty="0"/>
          </a:p>
          <a:p>
            <a:r>
              <a:rPr lang="hr-HR" dirty="0"/>
              <a:t>Počinje raditi u banci</a:t>
            </a:r>
          </a:p>
        </p:txBody>
      </p:sp>
    </p:spTree>
    <p:extLst>
      <p:ext uri="{BB962C8B-B14F-4D97-AF65-F5344CB8AC3E}">
        <p14:creationId xmlns:p14="http://schemas.microsoft.com/office/powerpoint/2010/main" val="128550129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8484-680B-401A-89F8-A49A804DC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U banci još bolje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B55AD-431C-4A7E-98DD-BBE56B813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banci ulaže novac u fondove i dionice i ostvaruje velike dobitke</a:t>
            </a:r>
          </a:p>
          <a:p>
            <a:endParaRPr lang="hr-HR" dirty="0"/>
          </a:p>
          <a:p>
            <a:r>
              <a:rPr lang="hr-HR" dirty="0"/>
              <a:t>Društvo oduševljeno</a:t>
            </a:r>
          </a:p>
          <a:p>
            <a:endParaRPr lang="hr-HR" dirty="0"/>
          </a:p>
          <a:p>
            <a:r>
              <a:rPr lang="hr-HR" dirty="0"/>
              <a:t>Mole ju da joj daju novac da ulaže i za njih</a:t>
            </a:r>
          </a:p>
        </p:txBody>
      </p:sp>
    </p:spTree>
    <p:extLst>
      <p:ext uri="{BB962C8B-B14F-4D97-AF65-F5344CB8AC3E}">
        <p14:creationId xmlns:p14="http://schemas.microsoft.com/office/powerpoint/2010/main" val="22237838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C6D98-D217-4EED-8221-BA8165FBE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Neverending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2D01C-F282-4ED2-8F22-094334598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Od prijatelja uzima velike iznose (u stotinama tisuća eura), ulaže u fondove i dionice i ostvaruje velike prinose</a:t>
            </a:r>
          </a:p>
          <a:p>
            <a:endParaRPr lang="hr-HR" dirty="0"/>
          </a:p>
          <a:p>
            <a:r>
              <a:rPr lang="hr-HR" dirty="0"/>
              <a:t>Sa suprugom odlazi u Bosnu u posjet suprugovoj obitelji</a:t>
            </a:r>
          </a:p>
          <a:p>
            <a:endParaRPr lang="hr-HR" dirty="0"/>
          </a:p>
          <a:p>
            <a:r>
              <a:rPr lang="hr-HR" dirty="0"/>
              <a:t>Majka kaže sinu: mislim da je tvoja žena postala ovisnica o kockanju, po cijeli dan prati rezultate, uznemirena je,  nije ista osoba</a:t>
            </a:r>
          </a:p>
        </p:txBody>
      </p:sp>
    </p:spTree>
    <p:extLst>
      <p:ext uri="{BB962C8B-B14F-4D97-AF65-F5344CB8AC3E}">
        <p14:creationId xmlns:p14="http://schemas.microsoft.com/office/powerpoint/2010/main" val="19162424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E6302-0946-4C92-B4C2-4A39B4E1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Neprepoznavanje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1B418-96E8-4EC1-87AC-37E84E2E7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Suprug se smije na primjedbe majke, „stari ljudi ne razumiju uspjeh i novi svijet”</a:t>
            </a:r>
          </a:p>
          <a:p>
            <a:endParaRPr lang="hr-HR" dirty="0"/>
          </a:p>
          <a:p>
            <a:r>
              <a:rPr lang="hr-HR" dirty="0"/>
              <a:t>Majka i dalje upozorava na problem, drugi članovi obitelji se smiju</a:t>
            </a:r>
          </a:p>
          <a:p>
            <a:endParaRPr lang="hr-HR" dirty="0"/>
          </a:p>
          <a:p>
            <a:r>
              <a:rPr lang="hr-HR" dirty="0"/>
              <a:t>Ulaganja se povećavaju, dobici rastu</a:t>
            </a:r>
          </a:p>
        </p:txBody>
      </p:sp>
    </p:spTree>
    <p:extLst>
      <p:ext uri="{BB962C8B-B14F-4D97-AF65-F5344CB8AC3E}">
        <p14:creationId xmlns:p14="http://schemas.microsoft.com/office/powerpoint/2010/main" val="19964399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B08AE-1EE2-414A-8117-7B2BD09C3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Zašto, sve što je lijepo ima kraj?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0E619-D230-4E94-8AA4-B9914654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Nekoliko prijatelja zbog kupovanja kuće, traže od pacijentice ukupna ulaganja</a:t>
            </a:r>
          </a:p>
          <a:p>
            <a:endParaRPr lang="hr-HR" dirty="0"/>
          </a:p>
          <a:p>
            <a:r>
              <a:rPr lang="hr-HR" dirty="0"/>
              <a:t>Novaca nema</a:t>
            </a:r>
          </a:p>
          <a:p>
            <a:endParaRPr lang="hr-HR" dirty="0"/>
          </a:p>
          <a:p>
            <a:r>
              <a:rPr lang="hr-HR" dirty="0"/>
              <a:t>Svi ulagači traže svoje novce</a:t>
            </a:r>
          </a:p>
          <a:p>
            <a:endParaRPr lang="hr-HR" dirty="0"/>
          </a:p>
          <a:p>
            <a:r>
              <a:rPr lang="hr-HR" dirty="0"/>
              <a:t>Novaca nema </a:t>
            </a:r>
          </a:p>
        </p:txBody>
      </p:sp>
    </p:spTree>
    <p:extLst>
      <p:ext uri="{BB962C8B-B14F-4D97-AF65-F5344CB8AC3E}">
        <p14:creationId xmlns:p14="http://schemas.microsoft.com/office/powerpoint/2010/main" val="619106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81CF-B237-468E-870A-DA7526A48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I to nije sve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C50C5-1B2A-44AC-A117-1D5D87AFC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milijuna eura ulaganja prijatelja, nigdje nema nijednog centa</a:t>
            </a:r>
          </a:p>
          <a:p>
            <a:endParaRPr lang="hr-HR" dirty="0"/>
          </a:p>
          <a:p>
            <a:r>
              <a:rPr lang="hr-HR" dirty="0"/>
              <a:t>Suprug odlazi u banku, na radno mjesto pacijentice</a:t>
            </a:r>
          </a:p>
          <a:p>
            <a:endParaRPr lang="hr-HR" dirty="0"/>
          </a:p>
          <a:p>
            <a:r>
              <a:rPr lang="hr-HR" dirty="0"/>
              <a:t>U banci: ta osoba kod nas nikad nije radila</a:t>
            </a:r>
          </a:p>
        </p:txBody>
      </p:sp>
    </p:spTree>
    <p:extLst>
      <p:ext uri="{BB962C8B-B14F-4D97-AF65-F5344CB8AC3E}">
        <p14:creationId xmlns:p14="http://schemas.microsoft.com/office/powerpoint/2010/main" val="30215133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0653F-83A3-42FD-89BA-94F639BE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Na kraju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EC702-BB5B-440B-BD6D-74D9F8D8B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Pacijentica je svaki dan odlazila u banku, „na posao”</a:t>
            </a:r>
          </a:p>
          <a:p>
            <a:endParaRPr lang="hr-HR" dirty="0"/>
          </a:p>
          <a:p>
            <a:r>
              <a:rPr lang="hr-HR" dirty="0"/>
              <a:t>Kad bi ju suprug ujutro dovezao u banku, ona bi ušla u banku, izašla nakon nekoliko minuta, otišla u automat klub</a:t>
            </a:r>
          </a:p>
          <a:p>
            <a:endParaRPr lang="hr-HR" dirty="0"/>
          </a:p>
          <a:p>
            <a:r>
              <a:rPr lang="hr-HR" dirty="0"/>
              <a:t>I kockala do 16 sati</a:t>
            </a:r>
          </a:p>
        </p:txBody>
      </p:sp>
    </p:spTree>
    <p:extLst>
      <p:ext uri="{BB962C8B-B14F-4D97-AF65-F5344CB8AC3E}">
        <p14:creationId xmlns:p14="http://schemas.microsoft.com/office/powerpoint/2010/main" val="228899263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BBC9-772E-4B6B-9D45-8A3FF57E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1C964-F848-47AE-9E44-187C0D9D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Zavodu počela terapija</a:t>
            </a:r>
          </a:p>
          <a:p>
            <a:endParaRPr lang="hr-HR" dirty="0"/>
          </a:p>
          <a:p>
            <a:r>
              <a:rPr lang="hr-HR" dirty="0"/>
              <a:t>Početni rezultati zadovoljavajući</a:t>
            </a:r>
          </a:p>
          <a:p>
            <a:endParaRPr lang="hr-HR" dirty="0"/>
          </a:p>
          <a:p>
            <a:r>
              <a:rPr lang="hr-HR" dirty="0"/>
              <a:t>Obitelj iznenada odlučuje da pacijentica prekine liječenje i da su našli rješenje za nju</a:t>
            </a:r>
          </a:p>
        </p:txBody>
      </p:sp>
    </p:spTree>
    <p:extLst>
      <p:ext uri="{BB962C8B-B14F-4D97-AF65-F5344CB8AC3E}">
        <p14:creationId xmlns:p14="http://schemas.microsoft.com/office/powerpoint/2010/main" val="348323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777875"/>
          </a:xfrm>
        </p:spPr>
        <p:txBody>
          <a:bodyPr/>
          <a:lstStyle/>
          <a:p>
            <a:pPr eaLnBrk="1" hangingPunct="1"/>
            <a:r>
              <a:rPr lang="sr-Latn-CS" altLang="sr-Latn-RS" sz="3400" dirty="0">
                <a:solidFill>
                  <a:srgbClr val="FFFFFF"/>
                </a:solidFill>
              </a:rPr>
              <a:t>Klasifikacija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8625"/>
            <a:ext cx="8229600" cy="4432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600" b="1">
                <a:latin typeface="Times New Roman" pitchFamily="18" charset="0"/>
              </a:rPr>
              <a:t>Definicija "poremećaja kontrole poriva"</a:t>
            </a:r>
            <a:r>
              <a:rPr lang="hr-HR" altLang="sr-Latn-RS" sz="2600">
                <a:latin typeface="Times New Roman" pitchFamily="18" charset="0"/>
              </a:rPr>
              <a:t> : Nesposobnost suzdržavanja od izvođenja nekog poriva ili nagona koji je opasan za druge ili za samu osobu i koji je obično obilježen ugodom, nakon što se izvede (šest kategorija).</a:t>
            </a:r>
            <a:br>
              <a:rPr lang="hr-HR" altLang="sr-Latn-RS" sz="2600">
                <a:latin typeface="Times New Roman" pitchFamily="18" charset="0"/>
              </a:rPr>
            </a:br>
            <a:endParaRPr lang="hr-HR" altLang="sr-Latn-RS" sz="26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altLang="sr-Latn-RS" sz="2600">
                <a:latin typeface="Times New Roman" pitchFamily="18" charset="0"/>
              </a:rPr>
              <a:t>U većini poremećaja kontrole poriva, osoba ima rastući osjećaj napetosti ili uzbuđenja prije, a za vrijeme samog čina osjeća užitak, zadovoljenje ili olakšanje. Nakon čina mogu se, ali i ne moraju, javiti žaljenje, predbacivanje ili osjećaj krivnje. </a:t>
            </a:r>
            <a:br>
              <a:rPr lang="hr-HR" altLang="sr-Latn-RS" sz="2600">
                <a:latin typeface="Times New Roman" pitchFamily="18" charset="0"/>
              </a:rPr>
            </a:br>
            <a:endParaRPr lang="hr-HR" altLang="sr-Latn-RS" sz="2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A670-A0E5-40DD-94FC-A40C7532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Pacijent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C155-15FB-4685-ABBA-2E16333D2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Bogati obrtnik iz Dubrovnika</a:t>
            </a:r>
          </a:p>
          <a:p>
            <a:endParaRPr lang="hr-HR" dirty="0"/>
          </a:p>
          <a:p>
            <a:r>
              <a:rPr lang="hr-HR" dirty="0"/>
              <a:t>Dolazi na inicijalni razgovor</a:t>
            </a:r>
          </a:p>
          <a:p>
            <a:endParaRPr lang="hr-HR" dirty="0"/>
          </a:p>
          <a:p>
            <a:r>
              <a:rPr lang="hr-HR" dirty="0"/>
              <a:t>Kocka unazad 5 godina</a:t>
            </a:r>
          </a:p>
        </p:txBody>
      </p:sp>
    </p:spTree>
    <p:extLst>
      <p:ext uri="{BB962C8B-B14F-4D97-AF65-F5344CB8AC3E}">
        <p14:creationId xmlns:p14="http://schemas.microsoft.com/office/powerpoint/2010/main" val="14088494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1A6B-96AE-4A63-9818-C7885B6F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Terapijski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B6FD2-4EF4-4267-87F8-3AD789520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Obiteljska terapija</a:t>
            </a:r>
          </a:p>
          <a:p>
            <a:endParaRPr lang="hr-HR" dirty="0"/>
          </a:p>
          <a:p>
            <a:r>
              <a:rPr lang="hr-HR" dirty="0"/>
              <a:t>Grupna terapija</a:t>
            </a:r>
          </a:p>
          <a:p>
            <a:endParaRPr lang="hr-HR" dirty="0"/>
          </a:p>
          <a:p>
            <a:r>
              <a:rPr lang="hr-HR" dirty="0"/>
              <a:t>Individualna psihoterapija</a:t>
            </a:r>
          </a:p>
        </p:txBody>
      </p:sp>
    </p:spTree>
    <p:extLst>
      <p:ext uri="{BB962C8B-B14F-4D97-AF65-F5344CB8AC3E}">
        <p14:creationId xmlns:p14="http://schemas.microsoft.com/office/powerpoint/2010/main" val="201369461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3EBAC-7992-4225-9EB1-60C7EDB7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Rezultati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29544-974D-4432-A5FA-986679F2D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Uspostavljena apstinencija</a:t>
            </a:r>
          </a:p>
          <a:p>
            <a:endParaRPr lang="hr-HR" dirty="0"/>
          </a:p>
          <a:p>
            <a:r>
              <a:rPr lang="hr-HR" dirty="0"/>
              <a:t>Vrlo ljut zbog nadzora novca</a:t>
            </a:r>
          </a:p>
          <a:p>
            <a:endParaRPr lang="hr-HR" dirty="0"/>
          </a:p>
          <a:p>
            <a:r>
              <a:rPr lang="hr-HR" dirty="0"/>
              <a:t>Na terapiju dolazi avionom</a:t>
            </a:r>
          </a:p>
        </p:txBody>
      </p:sp>
    </p:spTree>
    <p:extLst>
      <p:ext uri="{BB962C8B-B14F-4D97-AF65-F5344CB8AC3E}">
        <p14:creationId xmlns:p14="http://schemas.microsoft.com/office/powerpoint/2010/main" val="17406418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28B44-4A96-47D3-9409-CE33AE01B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FF"/>
                </a:solidFill>
              </a:rPr>
              <a:t>Ipak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1A7E-11B6-4FF6-A425-467634526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6 mjeseci terapije razumijeva uzroke bolesti</a:t>
            </a:r>
          </a:p>
          <a:p>
            <a:endParaRPr lang="hr-HR" dirty="0"/>
          </a:p>
          <a:p>
            <a:r>
              <a:rPr lang="hr-HR" dirty="0"/>
              <a:t>Vrlo redovit u terapijskom programu</a:t>
            </a:r>
          </a:p>
          <a:p>
            <a:endParaRPr lang="hr-HR" dirty="0"/>
          </a:p>
          <a:p>
            <a:r>
              <a:rPr lang="hr-HR" dirty="0"/>
              <a:t>Nakon 2 godine terapije i dokazane apstinencije – nije ovisnik</a:t>
            </a:r>
          </a:p>
        </p:txBody>
      </p:sp>
    </p:spTree>
    <p:extLst>
      <p:ext uri="{BB962C8B-B14F-4D97-AF65-F5344CB8AC3E}">
        <p14:creationId xmlns:p14="http://schemas.microsoft.com/office/powerpoint/2010/main" val="418123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665163"/>
            <a:ext cx="7851775" cy="727075"/>
          </a:xfrm>
        </p:spPr>
        <p:txBody>
          <a:bodyPr/>
          <a:lstStyle/>
          <a:p>
            <a:pPr eaLnBrk="1" hangingPunct="1"/>
            <a:r>
              <a:rPr lang="hr-HR" altLang="sr-Latn-RS" sz="3000" dirty="0">
                <a:solidFill>
                  <a:srgbClr val="FFFFFF"/>
                </a:solidFill>
                <a:latin typeface="Arial" charset="0"/>
                <a:cs typeface="Arial" charset="0"/>
              </a:rPr>
              <a:t>Definicija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>
                <a:latin typeface="Times New Roman" pitchFamily="18" charset="0"/>
              </a:rPr>
              <a:t>Patološko kockanje je poremećaj koji se sastoji od čestih, ponavljanih epizoda kockanja koje dominiraju životom osobe, sve do oštećenja socijalnih, radnih, materijalnih te obiteljskih vrijednosti i obveza. </a:t>
            </a:r>
          </a:p>
        </p:txBody>
      </p:sp>
    </p:spTree>
    <p:extLst>
      <p:ext uri="{BB962C8B-B14F-4D97-AF65-F5344CB8AC3E}">
        <p14:creationId xmlns:p14="http://schemas.microsoft.com/office/powerpoint/2010/main" val="15663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8153400" cy="1011238"/>
          </a:xfrm>
        </p:spPr>
        <p:txBody>
          <a:bodyPr/>
          <a:lstStyle/>
          <a:p>
            <a:pPr eaLnBrk="1" hangingPunct="1"/>
            <a:r>
              <a:rPr lang="hr-HR" altLang="sr-Latn-RS" sz="3600" dirty="0">
                <a:solidFill>
                  <a:schemeClr val="bg1"/>
                </a:solidFill>
                <a:latin typeface="Arial" charset="0"/>
                <a:cs typeface="Arial" charset="0"/>
              </a:rPr>
              <a:t>  </a:t>
            </a:r>
            <a:r>
              <a:rPr lang="hr-HR" altLang="sr-Latn-R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Dijagnostički</a:t>
            </a:r>
            <a:r>
              <a:rPr lang="hr-HR" altLang="sr-Latn-RS" sz="3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hr-HR" altLang="sr-Latn-RS" sz="3600" dirty="0">
                <a:solidFill>
                  <a:srgbClr val="FFFFFF"/>
                </a:solidFill>
                <a:latin typeface="Arial" charset="0"/>
                <a:cs typeface="Arial" charset="0"/>
              </a:rPr>
              <a:t>kriteriji</a:t>
            </a:r>
            <a:r>
              <a:rPr lang="hr-HR" altLang="sr-Latn-RS" sz="36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hr-HR" altLang="sr-Latn-RS" sz="2100" dirty="0">
                <a:latin typeface="Monotype Corsiva" pitchFamily="66" charset="0"/>
              </a:rPr>
            </a:br>
            <a:endParaRPr lang="hr-HR" altLang="sr-Latn-RS" sz="2100" dirty="0">
              <a:latin typeface="Monotype Corsiva" pitchFamily="66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15340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r-HR" altLang="sr-Latn-RS" sz="2200" b="1">
              <a:latin typeface="Times New Roman" pitchFamily="18" charset="0"/>
            </a:endParaRPr>
          </a:p>
          <a:p>
            <a:pPr eaLnBrk="1" hangingPunct="1"/>
            <a:r>
              <a:rPr lang="hr-HR" altLang="sr-Latn-RS" sz="2000">
                <a:latin typeface="Arial" charset="0"/>
                <a:cs typeface="Arial" charset="0"/>
              </a:rPr>
              <a:t>Trajno i povratno neprilagođeno kockanje koje se ispoljava kao pet (ili više) od sljedećih simptoma:</a:t>
            </a:r>
          </a:p>
          <a:p>
            <a:pPr eaLnBrk="1" hangingPunct="1">
              <a:buFont typeface="Wingdings" pitchFamily="2" charset="2"/>
              <a:buNone/>
            </a:pPr>
            <a:endParaRPr lang="hr-HR" altLang="sr-Latn-RS" sz="2000">
              <a:latin typeface="Arial" charset="0"/>
              <a:cs typeface="Arial" charset="0"/>
            </a:endParaRPr>
          </a:p>
          <a:p>
            <a:pPr lvl="1" eaLnBrk="1" hangingPunct="1"/>
            <a:r>
              <a:rPr lang="hr-HR" altLang="sr-Latn-RS" sz="2000">
                <a:latin typeface="Arial" charset="0"/>
                <a:cs typeface="Arial" charset="0"/>
              </a:rPr>
              <a:t>zaokupljenost kockanjem (npr. zaokupljenost prepričavanjem prošlih kockarskih dogodovština ili natjecanja, planiranjem budućih kockarskih pothvata ili smišljanjem načina da se dođe do novca za kockanje)</a:t>
            </a:r>
          </a:p>
          <a:p>
            <a:pPr lvl="1" eaLnBrk="1" hangingPunct="1">
              <a:buFont typeface="Wingdings" pitchFamily="2" charset="2"/>
              <a:buNone/>
            </a:pPr>
            <a:endParaRPr lang="hr-HR" altLang="sr-Latn-RS" sz="2000">
              <a:latin typeface="Arial" charset="0"/>
              <a:cs typeface="Arial" charset="0"/>
            </a:endParaRPr>
          </a:p>
          <a:p>
            <a:pPr lvl="1" eaLnBrk="1" hangingPunct="1"/>
            <a:r>
              <a:rPr lang="hr-HR" altLang="sr-Latn-RS" sz="2000">
                <a:latin typeface="Arial" charset="0"/>
                <a:cs typeface="Arial" charset="0"/>
              </a:rPr>
              <a:t>potrebni su sve veći i veći ulozi ili rizici kako bi se postigla željena razina uzbuđenja</a:t>
            </a:r>
          </a:p>
          <a:p>
            <a:pPr lvl="1" eaLnBrk="1" hangingPunct="1">
              <a:buFont typeface="Wingdings" pitchFamily="2" charset="2"/>
              <a:buNone/>
            </a:pPr>
            <a:endParaRPr lang="hr-HR" altLang="sr-Latn-RS" sz="2000">
              <a:latin typeface="Arial" charset="0"/>
              <a:cs typeface="Arial" charset="0"/>
            </a:endParaRPr>
          </a:p>
          <a:p>
            <a:pPr lvl="1" eaLnBrk="1" hangingPunct="1"/>
            <a:r>
              <a:rPr lang="hr-HR" altLang="sr-Latn-RS" sz="2000">
                <a:latin typeface="Arial" charset="0"/>
                <a:cs typeface="Arial" charset="0"/>
              </a:rPr>
              <a:t>opetovani napori da se kontroliraju, smanje kockanje ili prestanu s njim</a:t>
            </a:r>
          </a:p>
          <a:p>
            <a:pPr lvl="1" eaLnBrk="1" hangingPunct="1">
              <a:buFont typeface="Wingdings" pitchFamily="2" charset="2"/>
              <a:buNone/>
            </a:pPr>
            <a:endParaRPr lang="hr-HR" altLang="sr-Latn-RS" sz="2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6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rgbClr val="002060"/>
      </a:lt1>
      <a:dk2>
        <a:srgbClr val="002060"/>
      </a:dk2>
      <a:lt2>
        <a:srgbClr val="00206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2585</TotalTime>
  <Words>2450</Words>
  <Application>Microsoft Office PowerPoint</Application>
  <PresentationFormat>On-screen Show (4:3)</PresentationFormat>
  <Paragraphs>446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Monotype Corsiva</vt:lpstr>
      <vt:lpstr>Times New Roman</vt:lpstr>
      <vt:lpstr>Wingdings</vt:lpstr>
      <vt:lpstr>Office Theme</vt:lpstr>
      <vt:lpstr>Prof.dr.sc. Ante Bagarić</vt:lpstr>
      <vt:lpstr>Naziv</vt:lpstr>
      <vt:lpstr>Klasifikacija</vt:lpstr>
      <vt:lpstr>Klasifikacija</vt:lpstr>
      <vt:lpstr>Klasifikacija</vt:lpstr>
      <vt:lpstr>Klasifikacija</vt:lpstr>
      <vt:lpstr>Klasifikacija</vt:lpstr>
      <vt:lpstr>Definicija</vt:lpstr>
      <vt:lpstr>  Dijagnostički kriteriji  </vt:lpstr>
      <vt:lpstr>  Dijagnostički kriteriji  </vt:lpstr>
      <vt:lpstr>Dijagnostički kriteriji </vt:lpstr>
      <vt:lpstr>Dijagnostički kriteriji </vt:lpstr>
      <vt:lpstr>Vrste igara na sreću</vt:lpstr>
      <vt:lpstr>Povijest kockanja</vt:lpstr>
      <vt:lpstr>Povijest kockanja</vt:lpstr>
      <vt:lpstr>Povijest kockanja</vt:lpstr>
      <vt:lpstr>Epidemiologija </vt:lpstr>
      <vt:lpstr>Prevalencija</vt:lpstr>
      <vt:lpstr>Prevalencija </vt:lpstr>
      <vt:lpstr>Etiologija </vt:lpstr>
      <vt:lpstr>Etiologija</vt:lpstr>
      <vt:lpstr>Etiologija </vt:lpstr>
      <vt:lpstr>Etiologija </vt:lpstr>
      <vt:lpstr>Ovisnici o kockanju su</vt:lpstr>
      <vt:lpstr>Rizični-spolktori</vt:lpstr>
      <vt:lpstr>Rizični-dob - dobaktori</vt:lpstr>
      <vt:lpstr>Povećan rizikveRizični faktori</vt:lpstr>
      <vt:lpstr>Povećan rizik – psihički poremećaji</vt:lpstr>
      <vt:lpstr>Povećan rizik</vt:lpstr>
      <vt:lpstr>Povećan rizik- lijekovi</vt:lpstr>
      <vt:lpstr>Povećan rizik- karakteristike</vt:lpstr>
      <vt:lpstr>Tijek poremećaja</vt:lpstr>
      <vt:lpstr>Tijek poremećaja</vt:lpstr>
      <vt:lpstr>Tijek poremećaja </vt:lpstr>
      <vt:lpstr>Komorbiditet</vt:lpstr>
      <vt:lpstr>Komorbiditet</vt:lpstr>
      <vt:lpstr>Komorbiditet</vt:lpstr>
      <vt:lpstr>Forenzično značenje</vt:lpstr>
      <vt:lpstr>Terapija</vt:lpstr>
      <vt:lpstr>Terapija</vt:lpstr>
      <vt:lpstr>Terapija</vt:lpstr>
      <vt:lpstr>Obiteljska terapija (Gam-Anon, podrška obiteljima ) Terapija </vt:lpstr>
      <vt:lpstr>Obiteljska terapija (Gam-Anon, podrška obiteljima ) Terapija </vt:lpstr>
      <vt:lpstr>Obiteljska terapija (Gam-Anon, podrška obiteljima ) TERAPIJA </vt:lpstr>
      <vt:lpstr>Terapija</vt:lpstr>
      <vt:lpstr>Psihofarmakoterapija</vt:lpstr>
      <vt:lpstr>Psihologijsko testiranje</vt:lpstr>
      <vt:lpstr>Zaključci</vt:lpstr>
      <vt:lpstr>Pacijent 1</vt:lpstr>
      <vt:lpstr>Početak</vt:lpstr>
      <vt:lpstr>Nakon 2 godine</vt:lpstr>
      <vt:lpstr>Nakon 3 godine</vt:lpstr>
      <vt:lpstr>Nakon 4 godine</vt:lpstr>
      <vt:lpstr>Nakon 5 godina</vt:lpstr>
      <vt:lpstr>Hospitaliziran</vt:lpstr>
      <vt:lpstr>Terapija</vt:lpstr>
      <vt:lpstr>Pacijent 2</vt:lpstr>
      <vt:lpstr>Normalan život</vt:lpstr>
      <vt:lpstr>Počeci</vt:lpstr>
      <vt:lpstr>Ipak</vt:lpstr>
      <vt:lpstr>A onda...</vt:lpstr>
      <vt:lpstr>Ne može bolje</vt:lpstr>
      <vt:lpstr>U banci još bolje</vt:lpstr>
      <vt:lpstr>Neverending story</vt:lpstr>
      <vt:lpstr>Neprepoznavanje problema</vt:lpstr>
      <vt:lpstr>Zašto, sve što je lijepo ima kraj?</vt:lpstr>
      <vt:lpstr>I to nije sve</vt:lpstr>
      <vt:lpstr>Na kraju</vt:lpstr>
      <vt:lpstr>Terapija</vt:lpstr>
      <vt:lpstr>Pacijent 3</vt:lpstr>
      <vt:lpstr>Terapijski plan</vt:lpstr>
      <vt:lpstr>Rezultati</vt:lpstr>
      <vt:lpstr>Ipak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Bagaric</dc:creator>
  <cp:lastModifiedBy>Mihovil Bagaric</cp:lastModifiedBy>
  <cp:revision>166</cp:revision>
  <dcterms:created xsi:type="dcterms:W3CDTF">2006-08-16T00:00:00Z</dcterms:created>
  <dcterms:modified xsi:type="dcterms:W3CDTF">2021-04-04T07:42:25Z</dcterms:modified>
</cp:coreProperties>
</file>